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12" r:id="rId1"/>
  </p:sldMasterIdLst>
  <p:notesMasterIdLst>
    <p:notesMasterId r:id="rId3"/>
  </p:notesMasterIdLst>
  <p:sldIdLst>
    <p:sldId id="256" r:id="rId2"/>
  </p:sldIdLst>
  <p:sldSz cx="25199975" cy="32399288"/>
  <p:notesSz cx="9801225" cy="1435735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B Lotus" panose="00000400000000000000" pitchFamily="2" charset="-78"/>
      <p:regular r:id="rId14"/>
      <p:bold r:id="rId15"/>
    </p:embeddedFont>
    <p:embeddedFont>
      <p:font typeface="Wingdings 3" panose="05040102010807070707" pitchFamily="18" charset="2"/>
      <p:regular r:id="rId16"/>
    </p:embeddedFont>
  </p:embeddedFontLst>
  <p:defaultTextStyle>
    <a:defPPr>
      <a:defRPr lang="en-US"/>
    </a:defPPr>
    <a:lvl1pPr marL="0" algn="l" defTabSz="1799988" rtl="0" eaLnBrk="1" latinLnBrk="0" hangingPunct="1">
      <a:defRPr sz="7087" kern="1200">
        <a:solidFill>
          <a:schemeClr val="tx1"/>
        </a:solidFill>
        <a:latin typeface="+mn-lt"/>
        <a:ea typeface="+mn-ea"/>
        <a:cs typeface="+mn-cs"/>
      </a:defRPr>
    </a:lvl1pPr>
    <a:lvl2pPr marL="1799988" algn="l" defTabSz="1799988" rtl="0" eaLnBrk="1" latinLnBrk="0" hangingPunct="1">
      <a:defRPr sz="7087" kern="1200">
        <a:solidFill>
          <a:schemeClr val="tx1"/>
        </a:solidFill>
        <a:latin typeface="+mn-lt"/>
        <a:ea typeface="+mn-ea"/>
        <a:cs typeface="+mn-cs"/>
      </a:defRPr>
    </a:lvl2pPr>
    <a:lvl3pPr marL="3599977" algn="l" defTabSz="1799988" rtl="0" eaLnBrk="1" latinLnBrk="0" hangingPunct="1">
      <a:defRPr sz="7087" kern="1200">
        <a:solidFill>
          <a:schemeClr val="tx1"/>
        </a:solidFill>
        <a:latin typeface="+mn-lt"/>
        <a:ea typeface="+mn-ea"/>
        <a:cs typeface="+mn-cs"/>
      </a:defRPr>
    </a:lvl3pPr>
    <a:lvl4pPr marL="5399965" algn="l" defTabSz="1799988" rtl="0" eaLnBrk="1" latinLnBrk="0" hangingPunct="1">
      <a:defRPr sz="7087" kern="1200">
        <a:solidFill>
          <a:schemeClr val="tx1"/>
        </a:solidFill>
        <a:latin typeface="+mn-lt"/>
        <a:ea typeface="+mn-ea"/>
        <a:cs typeface="+mn-cs"/>
      </a:defRPr>
    </a:lvl4pPr>
    <a:lvl5pPr marL="7199953" algn="l" defTabSz="1799988" rtl="0" eaLnBrk="1" latinLnBrk="0" hangingPunct="1">
      <a:defRPr sz="7087" kern="1200">
        <a:solidFill>
          <a:schemeClr val="tx1"/>
        </a:solidFill>
        <a:latin typeface="+mn-lt"/>
        <a:ea typeface="+mn-ea"/>
        <a:cs typeface="+mn-cs"/>
      </a:defRPr>
    </a:lvl5pPr>
    <a:lvl6pPr marL="8999941" algn="l" defTabSz="1799988" rtl="0" eaLnBrk="1" latinLnBrk="0" hangingPunct="1">
      <a:defRPr sz="7087" kern="1200">
        <a:solidFill>
          <a:schemeClr val="tx1"/>
        </a:solidFill>
        <a:latin typeface="+mn-lt"/>
        <a:ea typeface="+mn-ea"/>
        <a:cs typeface="+mn-cs"/>
      </a:defRPr>
    </a:lvl6pPr>
    <a:lvl7pPr marL="10799930" algn="l" defTabSz="1799988" rtl="0" eaLnBrk="1" latinLnBrk="0" hangingPunct="1">
      <a:defRPr sz="7087" kern="1200">
        <a:solidFill>
          <a:schemeClr val="tx1"/>
        </a:solidFill>
        <a:latin typeface="+mn-lt"/>
        <a:ea typeface="+mn-ea"/>
        <a:cs typeface="+mn-cs"/>
      </a:defRPr>
    </a:lvl7pPr>
    <a:lvl8pPr marL="12599915" algn="l" defTabSz="1799988" rtl="0" eaLnBrk="1" latinLnBrk="0" hangingPunct="1">
      <a:defRPr sz="7087" kern="1200">
        <a:solidFill>
          <a:schemeClr val="tx1"/>
        </a:solidFill>
        <a:latin typeface="+mn-lt"/>
        <a:ea typeface="+mn-ea"/>
        <a:cs typeface="+mn-cs"/>
      </a:defRPr>
    </a:lvl8pPr>
    <a:lvl9pPr marL="14399903" algn="l" defTabSz="1799988" rtl="0" eaLnBrk="1" latinLnBrk="0" hangingPunct="1">
      <a:defRPr sz="70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ad" initials="A" lastIdx="2" clrIdx="0">
    <p:extLst>
      <p:ext uri="{19B8F6BF-5375-455C-9EA6-DF929625EA0E}">
        <p15:presenceInfo xmlns:p15="http://schemas.microsoft.com/office/powerpoint/2012/main" userId="Ahm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A44"/>
    <a:srgbClr val="F5F5F5"/>
    <a:srgbClr val="FFFFFF"/>
    <a:srgbClr val="FFD243"/>
    <a:srgbClr val="FD1515"/>
    <a:srgbClr val="FFB7B7"/>
    <a:srgbClr val="FFFFCC"/>
    <a:srgbClr val="FF1515"/>
    <a:srgbClr val="6F91C3"/>
    <a:srgbClr val="273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049" autoAdjust="0"/>
  </p:normalViewPr>
  <p:slideViewPr>
    <p:cSldViewPr snapToGrid="0">
      <p:cViewPr varScale="1">
        <p:scale>
          <a:sx n="17" d="100"/>
          <a:sy n="17" d="100"/>
        </p:scale>
        <p:origin x="2366" y="91"/>
      </p:cViewPr>
      <p:guideLst>
        <p:guide orient="horz" pos="10204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6563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1488" y="0"/>
            <a:ext cx="4248150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13A1ABF-4D3C-44F3-90BA-9F4BAF93F654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17838" y="1795463"/>
            <a:ext cx="3765550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488" y="6908800"/>
            <a:ext cx="7842250" cy="5654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8213"/>
            <a:ext cx="4246563" cy="71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1488" y="13638213"/>
            <a:ext cx="4248150" cy="71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280B7E7-E5D6-49E7-B81C-7A57E224A8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099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17838" y="1795463"/>
            <a:ext cx="3765550" cy="4845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0B7E7-E5D6-49E7-B81C-7A57E224A8FD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402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3111" y="11879746"/>
            <a:ext cx="18190201" cy="10690069"/>
          </a:xfrm>
        </p:spPr>
        <p:txBody>
          <a:bodyPr anchor="b">
            <a:normAutofit/>
          </a:bodyPr>
          <a:lstStyle>
            <a:lvl1pPr>
              <a:defRPr sz="1488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3111" y="22569806"/>
            <a:ext cx="18190201" cy="532090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5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1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7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3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9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5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19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87413" y="20414474"/>
            <a:ext cx="3845788" cy="3693372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668" y="21398938"/>
            <a:ext cx="1612142" cy="172496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7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108" y="2879937"/>
            <a:ext cx="18166870" cy="14725850"/>
          </a:xfrm>
        </p:spPr>
        <p:txBody>
          <a:bodyPr anchor="ctr">
            <a:normAutofit/>
          </a:bodyPr>
          <a:lstStyle>
            <a:lvl1pPr algn="l">
              <a:defRPr sz="1322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108" y="20569844"/>
            <a:ext cx="18166870" cy="7350377"/>
          </a:xfrm>
        </p:spPr>
        <p:txBody>
          <a:bodyPr anchor="ctr">
            <a:normAutofit/>
          </a:bodyPr>
          <a:lstStyle>
            <a:lvl1pPr marL="0" indent="0" algn="l">
              <a:buNone/>
              <a:defRPr sz="496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14959644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8895" y="15326311"/>
            <a:ext cx="1612142" cy="172496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6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256" y="2879937"/>
            <a:ext cx="16837428" cy="13679699"/>
          </a:xfrm>
        </p:spPr>
        <p:txBody>
          <a:bodyPr anchor="ctr">
            <a:normAutofit/>
          </a:bodyPr>
          <a:lstStyle>
            <a:lvl1pPr algn="l">
              <a:defRPr sz="1322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58184" y="16559636"/>
            <a:ext cx="15581566" cy="179996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440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59997" indent="0">
              <a:buFontTx/>
              <a:buNone/>
              <a:defRPr/>
            </a:lvl2pPr>
            <a:lvl3pPr marL="2519995" indent="0">
              <a:buFontTx/>
              <a:buNone/>
              <a:defRPr/>
            </a:lvl3pPr>
            <a:lvl4pPr marL="3779992" indent="0">
              <a:buFontTx/>
              <a:buNone/>
              <a:defRPr/>
            </a:lvl4pPr>
            <a:lvl5pPr marL="503999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108" y="20569844"/>
            <a:ext cx="18166870" cy="7350377"/>
          </a:xfrm>
        </p:spPr>
        <p:txBody>
          <a:bodyPr anchor="ctr">
            <a:normAutofit/>
          </a:bodyPr>
          <a:lstStyle>
            <a:lvl1pPr marL="0" indent="0" algn="l">
              <a:buNone/>
              <a:defRPr sz="496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60" y="14959644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8895" y="15326311"/>
            <a:ext cx="1612142" cy="172496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3544" y="3061373"/>
            <a:ext cx="1260327" cy="2762661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/>
            <a:r>
              <a:rPr lang="en-US" sz="2204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14440" y="13725553"/>
            <a:ext cx="1260327" cy="2762661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/>
            <a:r>
              <a:rPr lang="en-US" sz="2204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76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108" y="11519754"/>
            <a:ext cx="18166870" cy="12873001"/>
          </a:xfrm>
        </p:spPr>
        <p:txBody>
          <a:bodyPr anchor="b">
            <a:normAutofit/>
          </a:bodyPr>
          <a:lstStyle>
            <a:lvl1pPr algn="l">
              <a:defRPr sz="1322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108" y="24479462"/>
            <a:ext cx="18166870" cy="344695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60" y="23199461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8895" y="23541633"/>
            <a:ext cx="1612142" cy="172496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6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30256" y="2879937"/>
            <a:ext cx="16837428" cy="13679699"/>
          </a:xfrm>
        </p:spPr>
        <p:txBody>
          <a:bodyPr anchor="ctr">
            <a:normAutofit/>
          </a:bodyPr>
          <a:lstStyle>
            <a:lvl1pPr algn="l">
              <a:defRPr sz="1322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53107" y="20519549"/>
            <a:ext cx="18432283" cy="395991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614">
                <a:solidFill>
                  <a:schemeClr val="accent1"/>
                </a:solidFill>
              </a:defRPr>
            </a:lvl1pPr>
            <a:lvl2pPr marL="1259997" indent="0">
              <a:buFontTx/>
              <a:buNone/>
              <a:defRPr/>
            </a:lvl2pPr>
            <a:lvl3pPr marL="2519995" indent="0">
              <a:buFontTx/>
              <a:buNone/>
              <a:defRPr/>
            </a:lvl3pPr>
            <a:lvl4pPr marL="3779992" indent="0">
              <a:buFontTx/>
              <a:buNone/>
              <a:defRPr/>
            </a:lvl4pPr>
            <a:lvl5pPr marL="503999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107" y="24479462"/>
            <a:ext cx="18432283" cy="344695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60" y="23199461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8895" y="23541633"/>
            <a:ext cx="1612142" cy="172496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83544" y="3061373"/>
            <a:ext cx="1260327" cy="2762661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/>
            <a:r>
              <a:rPr lang="en-US" sz="2204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14440" y="13725553"/>
            <a:ext cx="1260327" cy="2762661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/>
            <a:r>
              <a:rPr lang="en-US" sz="2204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35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110" y="2964062"/>
            <a:ext cx="18166867" cy="13606095"/>
          </a:xfrm>
        </p:spPr>
        <p:txBody>
          <a:bodyPr anchor="ctr">
            <a:normAutofit/>
          </a:bodyPr>
          <a:lstStyle>
            <a:lvl1pPr algn="l">
              <a:defRPr sz="1322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53108" y="20519549"/>
            <a:ext cx="18166870" cy="395991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614">
                <a:solidFill>
                  <a:schemeClr val="accent1"/>
                </a:solidFill>
              </a:defRPr>
            </a:lvl1pPr>
            <a:lvl2pPr marL="1259997" indent="0">
              <a:buFontTx/>
              <a:buNone/>
              <a:defRPr/>
            </a:lvl2pPr>
            <a:lvl3pPr marL="2519995" indent="0">
              <a:buFontTx/>
              <a:buNone/>
              <a:defRPr/>
            </a:lvl3pPr>
            <a:lvl4pPr marL="3779992" indent="0">
              <a:buFontTx/>
              <a:buNone/>
              <a:defRPr/>
            </a:lvl4pPr>
            <a:lvl5pPr marL="503999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108" y="24479462"/>
            <a:ext cx="18166870" cy="344695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23199461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8895" y="23541633"/>
            <a:ext cx="1612142" cy="172496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5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3359900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6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956574" y="2964060"/>
            <a:ext cx="4564139" cy="24962366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3109" y="2964060"/>
            <a:ext cx="12997797" cy="24962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3359900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8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786" y="2948486"/>
            <a:ext cx="18159192" cy="60513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108" y="10079778"/>
            <a:ext cx="18166870" cy="178466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3359900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9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108" y="9800865"/>
            <a:ext cx="18166870" cy="6939060"/>
          </a:xfrm>
        </p:spPr>
        <p:txBody>
          <a:bodyPr anchor="b"/>
          <a:lstStyle>
            <a:lvl1pPr algn="l">
              <a:defRPr sz="1102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108" y="16919628"/>
            <a:ext cx="18166870" cy="4064793"/>
          </a:xfrm>
        </p:spPr>
        <p:txBody>
          <a:bodyPr anchor="t"/>
          <a:lstStyle>
            <a:lvl1pPr marL="0" indent="0" algn="l">
              <a:buNone/>
              <a:defRPr sz="551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60" y="14959644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8895" y="15326311"/>
            <a:ext cx="1612142" cy="172496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4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3111" y="10094454"/>
            <a:ext cx="8812085" cy="1779833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09101" y="10094454"/>
            <a:ext cx="8810877" cy="1779833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60" y="3359900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8895" y="3721730"/>
            <a:ext cx="1612142" cy="1724962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1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3090" y="10519262"/>
            <a:ext cx="7922107" cy="2722438"/>
          </a:xfrm>
        </p:spPr>
        <p:txBody>
          <a:bodyPr anchor="b">
            <a:noAutofit/>
          </a:bodyPr>
          <a:lstStyle>
            <a:lvl1pPr marL="0" indent="0">
              <a:buNone/>
              <a:defRPr sz="6614" b="0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107" y="13241702"/>
            <a:ext cx="8812087" cy="1467229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87812" y="10504012"/>
            <a:ext cx="7918367" cy="2722438"/>
          </a:xfrm>
        </p:spPr>
        <p:txBody>
          <a:bodyPr anchor="b">
            <a:noAutofit/>
          </a:bodyPr>
          <a:lstStyle>
            <a:lvl1pPr marL="0" indent="0">
              <a:buNone/>
              <a:defRPr sz="6614" b="0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99200" y="13226452"/>
            <a:ext cx="8806983" cy="1467229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60" y="3359900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8895" y="3721730"/>
            <a:ext cx="1612142" cy="172496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0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782" y="2948486"/>
            <a:ext cx="18159195" cy="60513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60" y="3359900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8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60" y="3359900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5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107" y="2107456"/>
            <a:ext cx="7246878" cy="4612396"/>
          </a:xfrm>
        </p:spPr>
        <p:txBody>
          <a:bodyPr anchor="b"/>
          <a:lstStyle>
            <a:lvl1pPr algn="l">
              <a:defRPr sz="5512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2608" y="2107463"/>
            <a:ext cx="10447368" cy="2558194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107" y="7552337"/>
            <a:ext cx="7246878" cy="20137050"/>
          </a:xfrm>
        </p:spPr>
        <p:txBody>
          <a:bodyPr/>
          <a:lstStyle>
            <a:lvl1pPr marL="0" indent="0">
              <a:buNone/>
              <a:defRPr sz="3858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3359900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0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108" y="22679501"/>
            <a:ext cx="18166870" cy="2677444"/>
          </a:xfrm>
        </p:spPr>
        <p:txBody>
          <a:bodyPr anchor="b">
            <a:normAutofit/>
          </a:bodyPr>
          <a:lstStyle>
            <a:lvl1pPr algn="l">
              <a:defRPr sz="661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3108" y="2999769"/>
            <a:ext cx="18166870" cy="18212056"/>
          </a:xfrm>
        </p:spPr>
        <p:txBody>
          <a:bodyPr anchor="t">
            <a:normAutofit/>
          </a:bodyPr>
          <a:lstStyle>
            <a:lvl1pPr marL="0" indent="0" algn="ctr">
              <a:buNone/>
              <a:defRPr sz="4409"/>
            </a:lvl1pPr>
            <a:lvl2pPr marL="1259997" indent="0">
              <a:buNone/>
              <a:defRPr sz="4409"/>
            </a:lvl2pPr>
            <a:lvl3pPr marL="2519995" indent="0">
              <a:buNone/>
              <a:defRPr sz="4409"/>
            </a:lvl3pPr>
            <a:lvl4pPr marL="3779992" indent="0">
              <a:buNone/>
              <a:defRPr sz="4409"/>
            </a:lvl4pPr>
            <a:lvl5pPr marL="5039990" indent="0">
              <a:buNone/>
              <a:defRPr sz="4409"/>
            </a:lvl5pPr>
            <a:lvl6pPr marL="6299987" indent="0">
              <a:buNone/>
              <a:defRPr sz="4409"/>
            </a:lvl6pPr>
            <a:lvl7pPr marL="7559985" indent="0">
              <a:buNone/>
              <a:defRPr sz="4409"/>
            </a:lvl7pPr>
            <a:lvl8pPr marL="8819982" indent="0">
              <a:buNone/>
              <a:defRPr sz="4409"/>
            </a:lvl8pPr>
            <a:lvl9pPr marL="10079980" indent="0">
              <a:buNone/>
              <a:defRPr sz="440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108" y="25356945"/>
            <a:ext cx="18166870" cy="2332446"/>
          </a:xfrm>
        </p:spPr>
        <p:txBody>
          <a:bodyPr>
            <a:normAutofit/>
          </a:bodyPr>
          <a:lstStyle>
            <a:lvl1pPr marL="0" indent="0">
              <a:buNone/>
              <a:defRPr sz="3307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23199461"/>
            <a:ext cx="3743497" cy="239997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8895" y="23541633"/>
            <a:ext cx="1612142" cy="172496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" y="1079976"/>
            <a:ext cx="5459995" cy="3136290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56278" y="3539"/>
            <a:ext cx="5380272" cy="32373323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504000" cy="323992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60782" y="2948486"/>
            <a:ext cx="18159195" cy="6051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108" y="10079778"/>
            <a:ext cx="18166870" cy="1835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19979" y="28984038"/>
            <a:ext cx="2112069" cy="1748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3107" y="28987439"/>
            <a:ext cx="15754085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408895" y="3721730"/>
            <a:ext cx="161214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12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2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txStyles>
    <p:titleStyle>
      <a:lvl1pPr algn="l" defTabSz="1259997" rtl="0" eaLnBrk="1" latinLnBrk="0" hangingPunct="1">
        <a:spcBef>
          <a:spcPct val="0"/>
        </a:spcBef>
        <a:buNone/>
        <a:defRPr sz="992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44998" indent="-944998" algn="l" defTabSz="1259997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496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047496" indent="-787498" algn="l" defTabSz="1259997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440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149994" indent="-629999" algn="l" defTabSz="1259997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8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409991" indent="-629999" algn="l" defTabSz="1259997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669989" indent="-629999" algn="l" defTabSz="1259997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929986" indent="-629999" algn="l" defTabSz="1259997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8189984" indent="-629999" algn="l" defTabSz="1259997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9449981" indent="-629999" algn="l" defTabSz="1259997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0709979" indent="-629999" algn="l" defTabSz="1259997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2483" y="4276082"/>
            <a:ext cx="23537807" cy="264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000" b="1" dirty="0">
                <a:latin typeface="Times New Roman" panose="02020603050405020304" pitchFamily="18" charset="0"/>
                <a:cs typeface="B Lotus" panose="00000400000000000000" pitchFamily="2" charset="-78"/>
              </a:rPr>
              <a:t>عنوان حد‌اکثر20 واژه </a:t>
            </a:r>
            <a:r>
              <a:rPr lang="fa-IR" sz="5000" b="1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(قلم بی </a:t>
            </a:r>
            <a:r>
              <a:rPr lang="fa-IR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لوتوس  50 بولد</a:t>
            </a:r>
            <a:r>
              <a:rPr lang="fa-IR" sz="5000" b="1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، </a:t>
            </a:r>
            <a:r>
              <a:rPr lang="fa-IR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وسط‌چین)</a:t>
            </a:r>
          </a:p>
          <a:p>
            <a:pPr algn="ctr" rtl="1"/>
            <a:r>
              <a:rPr lang="fa-IR" sz="3400" b="1" u="sng" dirty="0">
                <a:latin typeface="Times New Roman" panose="02020603050405020304" pitchFamily="18" charset="0"/>
                <a:cs typeface="B Lotus" panose="00000400000000000000" pitchFamily="2" charset="-78"/>
              </a:rPr>
              <a:t>نام و نام‌خانوادگی نگارنده </a:t>
            </a:r>
            <a:r>
              <a:rPr lang="fa-IR" sz="3400" b="1" u="sng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اول</a:t>
            </a:r>
            <a:r>
              <a:rPr lang="fa-IR" sz="3400" b="1" u="sng" baseline="30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1</a:t>
            </a:r>
            <a:r>
              <a:rPr lang="fa-IR" sz="34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، </a:t>
            </a:r>
            <a:r>
              <a:rPr lang="fa-IR" sz="3400" b="1" dirty="0">
                <a:latin typeface="Times New Roman" panose="02020603050405020304" pitchFamily="18" charset="0"/>
                <a:cs typeface="B Lotus" panose="00000400000000000000" pitchFamily="2" charset="-78"/>
              </a:rPr>
              <a:t>نام و نام‌خانوادگی نگارنده دوم</a:t>
            </a:r>
            <a:r>
              <a:rPr lang="fa-IR" sz="3400" b="1" baseline="30000" dirty="0">
                <a:latin typeface="Times New Roman" panose="02020603050405020304" pitchFamily="18" charset="0"/>
                <a:cs typeface="B Lotus" panose="00000400000000000000" pitchFamily="2" charset="-78"/>
              </a:rPr>
              <a:t>2*</a:t>
            </a:r>
            <a:r>
              <a:rPr lang="fa-IR" sz="3400" b="1" dirty="0">
                <a:latin typeface="Times New Roman" panose="02020603050405020304" pitchFamily="18" charset="0"/>
                <a:cs typeface="B Lotus" panose="00000400000000000000" pitchFamily="2" charset="-78"/>
              </a:rPr>
              <a:t>و نام و نام‌خانوادگی نگارنده سوم</a:t>
            </a:r>
            <a:r>
              <a:rPr lang="fa-IR" sz="3400" b="1" baseline="30000" dirty="0">
                <a:latin typeface="Times New Roman" panose="02020603050405020304" pitchFamily="18" charset="0"/>
                <a:cs typeface="B Lotus" panose="00000400000000000000" pitchFamily="2" charset="-78"/>
              </a:rPr>
              <a:t>3</a:t>
            </a:r>
            <a:r>
              <a:rPr lang="fa-I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 (قلم بی </a:t>
            </a:r>
            <a:r>
              <a:rPr lang="fa-IR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لوتوس 34 بولد</a:t>
            </a:r>
            <a:r>
              <a:rPr lang="fa-I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، </a:t>
            </a:r>
            <a:r>
              <a:rPr lang="fa-IR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وسط‌چین)</a:t>
            </a:r>
          </a:p>
          <a:p>
            <a:pPr algn="ctr" rtl="1"/>
            <a:r>
              <a:rPr lang="ar-SA" sz="2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1</a:t>
            </a:r>
            <a:r>
              <a:rPr lang="fa-IR" sz="2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ar-SA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نام </a:t>
            </a:r>
            <a:r>
              <a:rPr lang="ar-SA" sz="2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دانشکده یا گروه، </a:t>
            </a:r>
            <a:r>
              <a:rPr lang="ar-SA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نام سازمان یا دانشگاه، نام شهر، نام استان، نام کشور</a:t>
            </a:r>
            <a:r>
              <a:rPr lang="ar-SA" sz="2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</a:t>
            </a:r>
            <a:r>
              <a:rPr lang="ar-SA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(در یک سطر</a:t>
            </a:r>
            <a:r>
              <a:rPr lang="ar-SA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،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قلم</a:t>
            </a:r>
            <a:r>
              <a:rPr lang="ar-SA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بی </a:t>
            </a:r>
            <a:r>
              <a:rPr lang="fa-IR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لوتوس26</a:t>
            </a:r>
            <a:r>
              <a:rPr lang="ar-SA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، وسط­چین)</a:t>
            </a:r>
            <a:endParaRPr lang="fa-IR" sz="2600" dirty="0" smtClean="0">
              <a:latin typeface="Calibri" panose="020F0502020204030204" pitchFamily="34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 algn="ctr" rtl="1"/>
            <a:r>
              <a:rPr lang="ar-SA" sz="2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2</a:t>
            </a:r>
            <a:r>
              <a:rPr lang="fa-IR" sz="2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ar-SA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نام </a:t>
            </a:r>
            <a:r>
              <a:rPr lang="ar-SA" sz="2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دانشکده یا گروه، </a:t>
            </a:r>
            <a:r>
              <a:rPr lang="ar-SA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نام سازمان یا دانشگاه، نام شهر، نام استان، نام </a:t>
            </a:r>
            <a:r>
              <a:rPr lang="ar-SA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کشور</a:t>
            </a:r>
            <a:r>
              <a:rPr lang="fa-IR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ar-SA" sz="2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</a:t>
            </a:r>
            <a:r>
              <a:rPr lang="ar-SA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(در یک سطر، </a:t>
            </a:r>
            <a:r>
              <a:rPr lang="fa-IR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قلم بی لوتوس26</a:t>
            </a:r>
            <a:r>
              <a:rPr lang="ar-SA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، </a:t>
            </a:r>
            <a:r>
              <a:rPr lang="ar-SA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وسط­چین</a:t>
            </a:r>
            <a:r>
              <a:rPr lang="ar-SA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)</a:t>
            </a:r>
            <a:endParaRPr lang="fa-IR" sz="2600" dirty="0" smtClean="0">
              <a:latin typeface="Calibri" panose="020F0502020204030204" pitchFamily="34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 algn="ctr" rtl="1"/>
            <a:r>
              <a:rPr lang="ar-SA" sz="2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</a:t>
            </a:r>
            <a:r>
              <a:rPr lang="fa-IR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ar-SA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نام </a:t>
            </a:r>
            <a:r>
              <a:rPr lang="ar-SA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استان، نام شهر، نام سازمان یا دانشگاه، نام دانشکده یا گروه (</a:t>
            </a:r>
            <a:r>
              <a:rPr lang="ar-SA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مربوط به آدرس مکاتباتی نگارنده مسئول</a:t>
            </a:r>
            <a:r>
              <a:rPr lang="ar-SA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) کدپستی: 56789-01234 </a:t>
            </a:r>
            <a:r>
              <a:rPr lang="ar-SA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(</a:t>
            </a:r>
            <a:r>
              <a:rPr lang="fa-IR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قلم</a:t>
            </a:r>
            <a:r>
              <a:rPr lang="fa-IR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بی </a:t>
            </a:r>
            <a:r>
              <a:rPr lang="fa-IR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لوتوس </a:t>
            </a:r>
            <a:r>
              <a:rPr lang="fa-IR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26</a:t>
            </a:r>
            <a:r>
              <a:rPr lang="ar-SA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، </a:t>
            </a:r>
            <a:r>
              <a:rPr lang="ar-SA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وسط­چین</a:t>
            </a:r>
            <a:r>
              <a:rPr lang="ar-SA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)</a:t>
            </a:r>
            <a:r>
              <a:rPr lang="fa-IR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، پست </a:t>
            </a:r>
            <a:r>
              <a:rPr lang="fa-IR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الکترونیکی: (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Times New Romance , 24</a:t>
            </a:r>
            <a:r>
              <a:rPr lang="fa-IR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)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12047" y="8626408"/>
            <a:ext cx="11193407" cy="2325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b="1" dirty="0">
                <a:cs typeface="B Lotus" panose="00000400000000000000" pitchFamily="2" charset="-78"/>
              </a:rPr>
              <a:t>چکیده</a:t>
            </a:r>
            <a:r>
              <a:rPr lang="ar-SA" sz="2600" dirty="0">
                <a:cs typeface="B Lotus" panose="00000400000000000000" pitchFamily="2" charset="-78"/>
              </a:rPr>
              <a:t> </a:t>
            </a:r>
            <a:r>
              <a:rPr lang="ar-SA" sz="2600" b="1" dirty="0">
                <a:cs typeface="B Lotus" panose="00000400000000000000" pitchFamily="2" charset="-78"/>
              </a:rPr>
              <a:t>(</a:t>
            </a:r>
            <a:r>
              <a:rPr lang="fa-IR" sz="2600" b="1" dirty="0">
                <a:solidFill>
                  <a:srgbClr val="FF0000"/>
                </a:solidFill>
                <a:cs typeface="B Lotus" panose="00000400000000000000" pitchFamily="2" charset="-78"/>
              </a:rPr>
              <a:t>قلم بی لوتوس </a:t>
            </a:r>
            <a:r>
              <a:rPr lang="fa-IR" sz="26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26 </a:t>
            </a:r>
            <a:r>
              <a:rPr lang="ar-SA" sz="26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بولد</a:t>
            </a:r>
            <a:r>
              <a:rPr lang="ar-SA" sz="2600" b="1" dirty="0">
                <a:cs typeface="B Lotus" panose="00000400000000000000" pitchFamily="2" charset="-78"/>
              </a:rPr>
              <a:t>)</a:t>
            </a:r>
            <a:r>
              <a:rPr lang="ar-SA" sz="2600" dirty="0">
                <a:cs typeface="B Lotus" panose="00000400000000000000" pitchFamily="2" charset="-78"/>
              </a:rPr>
              <a:t> </a:t>
            </a:r>
            <a:endParaRPr lang="en-US" sz="2600" dirty="0">
              <a:cs typeface="B Lotus" panose="00000400000000000000" pitchFamily="2" charset="-78"/>
            </a:endParaRPr>
          </a:p>
          <a:p>
            <a:pPr algn="r" rtl="1"/>
            <a:r>
              <a:rPr lang="ar-SA" sz="2100" dirty="0">
                <a:solidFill>
                  <a:srgbClr val="FF0000"/>
                </a:solidFill>
                <a:cs typeface="B Lotus" panose="00000400000000000000" pitchFamily="2" charset="-78"/>
              </a:rPr>
              <a:t>هنگام تایپ مقاله فارسی نیم­ فاصله رعایت شود و اندازه قلم جملات انگلیسی باید </a:t>
            </a:r>
            <a:r>
              <a:rPr lang="fa-IR" sz="2100" dirty="0" smtClean="0">
                <a:solidFill>
                  <a:srgbClr val="FF0000"/>
                </a:solidFill>
                <a:cs typeface="B Lotus" panose="00000400000000000000" pitchFamily="2" charset="-78"/>
              </a:rPr>
              <a:t>2 </a:t>
            </a:r>
            <a:r>
              <a:rPr lang="ar-SA" sz="2100" dirty="0" smtClean="0">
                <a:solidFill>
                  <a:srgbClr val="FF0000"/>
                </a:solidFill>
                <a:cs typeface="B Lotus" panose="00000400000000000000" pitchFamily="2" charset="-78"/>
              </a:rPr>
              <a:t>درجه </a:t>
            </a:r>
            <a:r>
              <a:rPr lang="ar-SA" sz="2100" dirty="0">
                <a:solidFill>
                  <a:srgbClr val="FF0000"/>
                </a:solidFill>
                <a:cs typeface="B Lotus" panose="00000400000000000000" pitchFamily="2" charset="-78"/>
              </a:rPr>
              <a:t>کوچک­تر از اندازه قلم­ جملات فارسی مجاورش باشد.</a:t>
            </a:r>
            <a:r>
              <a:rPr lang="fa-IR" sz="2100" dirty="0">
                <a:solidFill>
                  <a:srgbClr val="FF0000"/>
                </a:solidFill>
                <a:cs typeface="B Lotus" panose="00000400000000000000" pitchFamily="2" charset="-78"/>
              </a:rPr>
              <a:t> توجه اندازه کاغذ 90 در 70 </a:t>
            </a:r>
            <a:r>
              <a:rPr lang="fa-IR" sz="2100" dirty="0" smtClean="0">
                <a:solidFill>
                  <a:srgbClr val="FF0000"/>
                </a:solidFill>
                <a:cs typeface="B Lotus" panose="00000400000000000000" pitchFamily="2" charset="-78"/>
              </a:rPr>
              <a:t>سانتی‌مترمربع </a:t>
            </a:r>
            <a:r>
              <a:rPr lang="fa-IR" sz="2100" dirty="0">
                <a:solidFill>
                  <a:srgbClr val="FF0000"/>
                </a:solidFill>
                <a:cs typeface="B Lotus" panose="00000400000000000000" pitchFamily="2" charset="-78"/>
              </a:rPr>
              <a:t>است!!</a:t>
            </a:r>
            <a:endParaRPr lang="en-US" sz="2100" dirty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justLow" rtl="1"/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روش قالب‌بندي مقاله، به ترتیب با چکیده فارسی، کلید واژگان، مقدمه، مواد و روش­ها، بحث و نتایج، نتیجه­گیری، قدردانی، مراجع و چکیده انگلیسی مشخص می­شود.. هر مقاله بايد داراي يک چکیده فارسی باشد که در يک یا دو بند پاراگراف تهيه شود. اين بخش بايد به­صورت مستقل بيانگر موضوع، اهداف، روش تحقيق و دستاوردهاي مقاله باشد ولي يک مقدمه تلقي نمي­گردد. در چكيده از ذكر جزئيات كار، شكل‌ها، جدول­ها، فرمول‌ها، مراجع‌ و زیرنویس پرهيز شود و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حداقل 100 و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حد‌اکثر300 کلمه باشد. متن با حاشیه 2 سانتی­متر از لبه‌های راست و چپ کاغذ، پاراگراف به­صورت </a:t>
            </a:r>
            <a:r>
              <a:rPr lang="en-US" sz="1900" dirty="0">
                <a:latin typeface="Times New Roman" panose="02020603050405020304" pitchFamily="18" charset="0"/>
                <a:cs typeface="B Lotus" panose="00000400000000000000" pitchFamily="2" charset="-78"/>
              </a:rPr>
              <a:t>Justify Low</a:t>
            </a:r>
            <a:r>
              <a:rPr lang="ar-SA" sz="19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و فاصله بین خطوط </a:t>
            </a:r>
            <a:r>
              <a:rPr lang="fa-IR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1</a:t>
            </a:r>
            <a:r>
              <a:rPr lang="ar-SA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تنظیم شوند. </a:t>
            </a:r>
            <a:r>
              <a:rPr lang="ar-SA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(</a:t>
            </a:r>
            <a:r>
              <a:rPr lang="ar-SA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قلم </a:t>
            </a:r>
            <a:r>
              <a:rPr lang="fa-IR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بی لوتوس </a:t>
            </a:r>
            <a:r>
              <a:rPr lang="fa-IR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21</a:t>
            </a:r>
            <a:r>
              <a:rPr lang="ar-SA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)</a:t>
            </a:r>
            <a:endParaRPr lang="en-US" sz="21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r>
              <a:rPr lang="ar-SA" sz="2400" dirty="0">
                <a:cs typeface="B Lotus" panose="00000400000000000000" pitchFamily="2" charset="-78"/>
              </a:rPr>
              <a:t> </a:t>
            </a:r>
            <a:r>
              <a:rPr lang="ar-SA" sz="2400" b="1" dirty="0" smtClean="0">
                <a:cs typeface="B Lotus" panose="00000400000000000000" pitchFamily="2" charset="-78"/>
              </a:rPr>
              <a:t>کلید‌واژگان </a:t>
            </a:r>
            <a:r>
              <a:rPr lang="ar-SA" sz="2400" b="1" dirty="0">
                <a:cs typeface="B Lotus" panose="00000400000000000000" pitchFamily="2" charset="-78"/>
              </a:rPr>
              <a:t>(</a:t>
            </a:r>
            <a:r>
              <a:rPr lang="ar-SA" sz="2400" b="1" dirty="0">
                <a:solidFill>
                  <a:srgbClr val="FF0000"/>
                </a:solidFill>
                <a:cs typeface="B Lotus" panose="00000400000000000000" pitchFamily="2" charset="-78"/>
              </a:rPr>
              <a:t>قلم بی لوتوس </a:t>
            </a:r>
            <a:r>
              <a:rPr lang="fa-IR" sz="2400" b="1" dirty="0">
                <a:solidFill>
                  <a:srgbClr val="FF0000"/>
                </a:solidFill>
                <a:cs typeface="B Lotus" panose="00000400000000000000" pitchFamily="2" charset="-78"/>
              </a:rPr>
              <a:t>24</a:t>
            </a:r>
            <a:r>
              <a:rPr lang="ar-SA" sz="2400" b="1" dirty="0">
                <a:solidFill>
                  <a:srgbClr val="FF0000"/>
                </a:solidFill>
                <a:cs typeface="B Lotus" panose="00000400000000000000" pitchFamily="2" charset="-78"/>
              </a:rPr>
              <a:t>بولد</a:t>
            </a:r>
            <a:r>
              <a:rPr lang="ar-SA" sz="2400" b="1" dirty="0">
                <a:cs typeface="B Lotus" panose="00000400000000000000" pitchFamily="2" charset="-78"/>
              </a:rPr>
              <a:t>):</a:t>
            </a:r>
            <a:r>
              <a:rPr lang="ar-SA" sz="2400" dirty="0">
                <a:cs typeface="B Lotus" panose="00000400000000000000" pitchFamily="2" charset="-78"/>
              </a:rPr>
              <a:t> 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حداقل5، حداکثر10 واژه، با جداکننده کاما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(</a:t>
            </a:r>
            <a:r>
              <a:rPr lang="ar-SA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قلم بی لوتوس</a:t>
            </a:r>
            <a:r>
              <a:rPr lang="fa-IR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21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)</a:t>
            </a:r>
            <a:endParaRPr lang="en-US" sz="21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endParaRPr lang="en-US" sz="2400" dirty="0" smtClean="0">
              <a:cs typeface="B Lotus" panose="00000400000000000000" pitchFamily="2" charset="-78"/>
            </a:endParaRPr>
          </a:p>
          <a:p>
            <a:pPr algn="r" rtl="1"/>
            <a:r>
              <a:rPr lang="fa-IR" sz="2600" b="1" dirty="0" smtClean="0">
                <a:cs typeface="B Lotus" panose="00000400000000000000" pitchFamily="2" charset="-78"/>
              </a:rPr>
              <a:t>1. مقدمه (</a:t>
            </a:r>
            <a:r>
              <a:rPr lang="fa-IR" sz="26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زبا شماره­گذاری از 1</a:t>
            </a:r>
            <a:r>
              <a:rPr lang="fa-IR" sz="2600" b="1" dirty="0" smtClean="0">
                <a:cs typeface="B Lotus" panose="00000400000000000000" pitchFamily="2" charset="-78"/>
              </a:rPr>
              <a:t>)</a:t>
            </a:r>
            <a:endParaRPr lang="en-US" sz="2600" dirty="0" smtClean="0">
              <a:cs typeface="B Lotus" panose="00000400000000000000" pitchFamily="2" charset="-78"/>
            </a:endParaRPr>
          </a:p>
          <a:p>
            <a:pPr algn="justLow" rtl="1"/>
            <a:r>
              <a:rPr lang="ar-SA" sz="2100" dirty="0" smtClean="0">
                <a:cs typeface="B Lotus" panose="00000400000000000000" pitchFamily="2" charset="-78"/>
              </a:rPr>
              <a:t>اين </a:t>
            </a:r>
            <a:r>
              <a:rPr lang="ar-SA" sz="2100" dirty="0">
                <a:cs typeface="B Lotus" panose="00000400000000000000" pitchFamily="2" charset="-78"/>
              </a:rPr>
              <a:t>راهنما به­منظور استفاده مؤلفين براي نوشتن مقالات فارسي، مطابق الگوي استاندارد و واحد اين </a:t>
            </a:r>
            <a:r>
              <a:rPr lang="fa-IR" sz="2100" dirty="0" smtClean="0">
                <a:cs typeface="B Lotus" panose="00000400000000000000" pitchFamily="2" charset="-78"/>
              </a:rPr>
              <a:t>کنفرانس </a:t>
            </a:r>
            <a:r>
              <a:rPr lang="ar-SA" sz="2100" dirty="0" smtClean="0">
                <a:cs typeface="B Lotus" panose="00000400000000000000" pitchFamily="2" charset="-78"/>
              </a:rPr>
              <a:t>تهيه </a:t>
            </a:r>
            <a:r>
              <a:rPr lang="ar-SA" sz="2100" dirty="0">
                <a:cs typeface="B Lotus" panose="00000400000000000000" pitchFamily="2" charset="-78"/>
              </a:rPr>
              <a:t>شده است. رعايت اين ضوابط براي همه </a:t>
            </a:r>
            <a:r>
              <a:rPr lang="fa-IR" sz="2100" dirty="0" smtClean="0">
                <a:cs typeface="B Lotus" panose="00000400000000000000" pitchFamily="2" charset="-78"/>
              </a:rPr>
              <a:t>پذیرفته شدگان کنفرانس</a:t>
            </a:r>
            <a:r>
              <a:rPr lang="ar-SA" sz="2100" dirty="0" smtClean="0">
                <a:cs typeface="B Lotus" panose="00000400000000000000" pitchFamily="2" charset="-78"/>
              </a:rPr>
              <a:t> </a:t>
            </a:r>
            <a:r>
              <a:rPr lang="ar-SA" sz="2100" dirty="0">
                <a:cs typeface="B Lotus" panose="00000400000000000000" pitchFamily="2" charset="-78"/>
              </a:rPr>
              <a:t>اجباري است. توجه نماييد که متن حاضر نيز با رعايت همين ضوابط تهيه شده است و مي‌تواند جهت نمونه عملي مورد استفاده قرار گيرد یعنی تنها کافی است مطالب خود را در جایگاه های مناسب جایگزین کنید </a:t>
            </a:r>
            <a:r>
              <a:rPr lang="fa-IR" sz="2100" dirty="0">
                <a:cs typeface="B Lotus" panose="00000400000000000000" pitchFamily="2" charset="-78"/>
              </a:rPr>
              <a:t>و پس از آن موارد با رنگ قرمز (علائم و توضيحات) حذف </a:t>
            </a:r>
            <a:r>
              <a:rPr lang="fa-IR" sz="2100" dirty="0" smtClean="0">
                <a:cs typeface="B Lotus" panose="00000400000000000000" pitchFamily="2" charset="-78"/>
              </a:rPr>
              <a:t>شوند.(</a:t>
            </a:r>
            <a:r>
              <a:rPr lang="fa-IR" sz="2100" dirty="0">
                <a:solidFill>
                  <a:srgbClr val="FF0000"/>
                </a:solidFill>
                <a:cs typeface="B Lotus" panose="00000400000000000000" pitchFamily="2" charset="-78"/>
              </a:rPr>
              <a:t>قلم بی لوتوس </a:t>
            </a:r>
            <a:r>
              <a:rPr lang="fa-IR" sz="2100" dirty="0" smtClean="0">
                <a:solidFill>
                  <a:srgbClr val="FF0000"/>
                </a:solidFill>
                <a:cs typeface="B Lotus" panose="00000400000000000000" pitchFamily="2" charset="-78"/>
              </a:rPr>
              <a:t>21</a:t>
            </a:r>
            <a:r>
              <a:rPr lang="fa-IR" sz="2100" dirty="0" smtClean="0">
                <a:cs typeface="B Lotus" panose="00000400000000000000" pitchFamily="2" charset="-78"/>
              </a:rPr>
              <a:t>) </a:t>
            </a:r>
          </a:p>
          <a:p>
            <a:pPr algn="justLow" rtl="1"/>
            <a:r>
              <a:rPr lang="fa-IR" sz="2100" dirty="0">
                <a:cs typeface="B Lotus" panose="00000400000000000000" pitchFamily="2" charset="-78"/>
              </a:rPr>
              <a:t>پاراگراف­های دوم به بعد در هر عنوان با فرورفتگی به اندازة 5 میلی­متر از شروع سطر و بدون فاصله پس یا پیش از پاراگراف است. موقع استفاده از علایمی نظیر ، : . ؛ و غیره، به خاطر داشته باشید که کلیة این علایم بدون فاصله از حرف قبلی و با یک فاصله از حرف بعدی نوشته می‌شوند</a:t>
            </a:r>
            <a:r>
              <a:rPr lang="fa-IR" sz="2100" dirty="0" smtClean="0">
                <a:cs typeface="B Lotus" panose="00000400000000000000" pitchFamily="2" charset="-78"/>
              </a:rPr>
              <a:t>. </a:t>
            </a:r>
            <a:r>
              <a:rPr lang="fa-IR" sz="2100" dirty="0">
                <a:cs typeface="B Lotus" panose="00000400000000000000" pitchFamily="2" charset="-78"/>
              </a:rPr>
              <a:t>.(</a:t>
            </a:r>
            <a:r>
              <a:rPr lang="fa-IR" sz="2100" dirty="0">
                <a:solidFill>
                  <a:srgbClr val="FF0000"/>
                </a:solidFill>
                <a:cs typeface="B Lotus" panose="00000400000000000000" pitchFamily="2" charset="-78"/>
              </a:rPr>
              <a:t>قلم بی لوتوس 21</a:t>
            </a:r>
            <a:r>
              <a:rPr lang="fa-IR" sz="2100" dirty="0">
                <a:cs typeface="B Lotus" panose="00000400000000000000" pitchFamily="2" charset="-78"/>
              </a:rPr>
              <a:t>) </a:t>
            </a:r>
          </a:p>
          <a:p>
            <a:pPr algn="justLow" rtl="1"/>
            <a:r>
              <a:rPr lang="fa-IR" sz="2400" b="1" dirty="0" smtClean="0">
                <a:cs typeface="B Lotus" panose="00000400000000000000" pitchFamily="2" charset="-78"/>
              </a:rPr>
              <a:t>1.1</a:t>
            </a:r>
            <a:r>
              <a:rPr lang="fa-IR" sz="2400" b="1" dirty="0">
                <a:cs typeface="B Lotus" panose="00000400000000000000" pitchFamily="2" charset="-78"/>
              </a:rPr>
              <a:t>. اشاره به مراجع (</a:t>
            </a:r>
            <a:r>
              <a:rPr lang="fa-IR" sz="2400" b="1" dirty="0">
                <a:solidFill>
                  <a:srgbClr val="FF0000"/>
                </a:solidFill>
                <a:cs typeface="B Lotus" panose="00000400000000000000" pitchFamily="2" charset="-78"/>
              </a:rPr>
              <a:t>عناوین دوم با قلم بی لوتوس </a:t>
            </a:r>
            <a:r>
              <a:rPr lang="fa-IR" sz="24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24بولد</a:t>
            </a:r>
            <a:r>
              <a:rPr lang="fa-IR" sz="2400" b="1" dirty="0" smtClean="0">
                <a:cs typeface="B Lotus" panose="00000400000000000000" pitchFamily="2" charset="-78"/>
              </a:rPr>
              <a:t>)</a:t>
            </a:r>
          </a:p>
          <a:p>
            <a:pPr algn="justLow" rtl="1"/>
            <a:r>
              <a:rPr lang="fa-IR" sz="2100" dirty="0">
                <a:cs typeface="B Lotus" panose="00000400000000000000" pitchFamily="2" charset="-78"/>
              </a:rPr>
              <a:t>اشاره به مراجع با علامت [1] در متن مقاله شروع می‌شود و بقیه مراجع نیز به­ترتیب ادامه می‌یابند. مراجع باید به­‌ترتیب ارجاع در متن شماره‌گذاری شوند و نمی‌توان به منبع شماره [3] زودتر از منبع شماره [2] اشاره کرد. در اشاره به چند منبع پشت سر هم، به جای ذکر تک­تک آن­ها می‌توان یکجا اشاره کرد [2-4] و برای اشاره به دو یا چند منبع متفاوت در داخل براکت از جداکننده کاما استفاده می‌شود [2،5،7]. </a:t>
            </a:r>
            <a:r>
              <a:rPr lang="ar-SA" sz="2100" dirty="0">
                <a:cs typeface="B Lotus" panose="00000400000000000000" pitchFamily="2" charset="-78"/>
              </a:rPr>
              <a:t>از ارجاع به مراجع به صورت: "در این موضوع محققان بسیاری تحقیق نموده­اند </a:t>
            </a:r>
            <a:r>
              <a:rPr lang="fa-IR" sz="2100" dirty="0">
                <a:cs typeface="B Lotus" panose="00000400000000000000" pitchFamily="2" charset="-78"/>
              </a:rPr>
              <a:t>[2-20]" خودداری شود. در مقاله ارجاع باید به طور عمده در بخش­های اصلی مقاله صورت گیرد. مراجعی که فقط در مقدمه آورده شده­اند در واقع مرجع پژوهش نیستند و تعداد آن­ها باید اندک باشد</a:t>
            </a:r>
            <a:r>
              <a:rPr lang="fa-IR" sz="2100" dirty="0" smtClean="0">
                <a:cs typeface="B Lotus" panose="00000400000000000000" pitchFamily="2" charset="-78"/>
              </a:rPr>
              <a:t>. </a:t>
            </a:r>
            <a:r>
              <a:rPr lang="fa-IR" sz="2100" dirty="0">
                <a:cs typeface="B Lotus" panose="00000400000000000000" pitchFamily="2" charset="-78"/>
              </a:rPr>
              <a:t>.(</a:t>
            </a:r>
            <a:r>
              <a:rPr lang="fa-IR" sz="2100" dirty="0">
                <a:solidFill>
                  <a:srgbClr val="FF0000"/>
                </a:solidFill>
                <a:cs typeface="B Lotus" panose="00000400000000000000" pitchFamily="2" charset="-78"/>
              </a:rPr>
              <a:t>قلم بی لوتوس 21</a:t>
            </a:r>
            <a:r>
              <a:rPr lang="fa-IR" sz="2100" dirty="0">
                <a:cs typeface="B Lotus" panose="00000400000000000000" pitchFamily="2" charset="-78"/>
              </a:rPr>
              <a:t>) </a:t>
            </a:r>
          </a:p>
          <a:p>
            <a:pPr algn="justLow" rtl="1"/>
            <a:r>
              <a:rPr lang="fa-IR" sz="2400" b="1" dirty="0" smtClean="0">
                <a:cs typeface="B Lotus" panose="00000400000000000000" pitchFamily="2" charset="-78"/>
              </a:rPr>
              <a:t>1.1.1</a:t>
            </a:r>
            <a:r>
              <a:rPr lang="fa-IR" sz="2400" b="1" dirty="0">
                <a:cs typeface="B Lotus" panose="00000400000000000000" pitchFamily="2" charset="-78"/>
              </a:rPr>
              <a:t>. کلمات انگليسي (</a:t>
            </a:r>
            <a:r>
              <a:rPr lang="fa-IR" sz="2400" b="1" dirty="0">
                <a:solidFill>
                  <a:srgbClr val="FF0000"/>
                </a:solidFill>
                <a:cs typeface="B Lotus" panose="00000400000000000000" pitchFamily="2" charset="-78"/>
              </a:rPr>
              <a:t>عناوین سوم با قلم بی </a:t>
            </a:r>
            <a:r>
              <a:rPr lang="fa-IR" sz="24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لوتوس22 </a:t>
            </a:r>
            <a:r>
              <a:rPr lang="fa-IR" sz="2400" b="1" dirty="0">
                <a:solidFill>
                  <a:srgbClr val="FF0000"/>
                </a:solidFill>
                <a:cs typeface="B Lotus" panose="00000400000000000000" pitchFamily="2" charset="-78"/>
              </a:rPr>
              <a:t>بولد</a:t>
            </a:r>
            <a:r>
              <a:rPr lang="fa-IR" sz="2400" b="1" dirty="0" smtClean="0">
                <a:cs typeface="B Lotus" panose="00000400000000000000" pitchFamily="2" charset="-78"/>
              </a:rPr>
              <a:t>)</a:t>
            </a:r>
            <a:endParaRPr lang="fa-IR" sz="2100" dirty="0">
              <a:cs typeface="B Lotus" panose="00000400000000000000" pitchFamily="2" charset="-78"/>
            </a:endParaRPr>
          </a:p>
          <a:p>
            <a:pPr algn="justLow" rtl="1"/>
            <a:r>
              <a:rPr lang="fa-IR" sz="2100" dirty="0">
                <a:cs typeface="B Lotus" panose="00000400000000000000" pitchFamily="2" charset="-78"/>
              </a:rPr>
              <a:t>در مقاله فارسی استفاده از کلمات انگليسي مجاز نیست و الزاماً باید معادل فارسی آن­ها در متن مقاله، شکل­ها، نمودارها و جدول­ها به‌كار برده شود. در صورت لزوم، می‌توان اصل انگليسي کلمات را به‌­صورت زیرنویس با </a:t>
            </a:r>
            <a:r>
              <a:rPr lang="fa-IR" sz="2100" dirty="0" smtClean="0">
                <a:solidFill>
                  <a:srgbClr val="FF0000"/>
                </a:solidFill>
                <a:cs typeface="B Lotus" panose="00000400000000000000" pitchFamily="2" charset="-78"/>
              </a:rPr>
              <a:t>قلم</a:t>
            </a:r>
            <a:r>
              <a:rPr lang="fa-IR" sz="2100" dirty="0" smtClean="0">
                <a:cs typeface="B Lotus" panose="00000400000000000000" pitchFamily="2" charset="-78"/>
              </a:rPr>
              <a:t> </a:t>
            </a:r>
            <a:r>
              <a:rPr lang="en-US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en-US" sz="2100" dirty="0" smtClean="0">
                <a:solidFill>
                  <a:srgbClr val="FF0000"/>
                </a:solidFill>
                <a:cs typeface="B Lotus" panose="00000400000000000000" pitchFamily="2" charset="-78"/>
              </a:rPr>
              <a:t> </a:t>
            </a:r>
            <a:r>
              <a:rPr lang="en-US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100" dirty="0" smtClean="0">
                <a:solidFill>
                  <a:srgbClr val="FF0000"/>
                </a:solidFill>
                <a:cs typeface="B Lotus" panose="00000400000000000000" pitchFamily="2" charset="-78"/>
              </a:rPr>
              <a:t> </a:t>
            </a:r>
            <a:r>
              <a:rPr lang="en-US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Romance</a:t>
            </a:r>
            <a:r>
              <a:rPr lang="fa-IR" sz="2100" dirty="0" smtClean="0">
                <a:solidFill>
                  <a:srgbClr val="FF0000"/>
                </a:solidFill>
                <a:cs typeface="B Lotus" panose="00000400000000000000" pitchFamily="2" charset="-78"/>
              </a:rPr>
              <a:t> 19 </a:t>
            </a:r>
            <a:r>
              <a:rPr lang="fa-IR" sz="2100" dirty="0" smtClean="0">
                <a:cs typeface="B Lotus" panose="00000400000000000000" pitchFamily="2" charset="-78"/>
              </a:rPr>
              <a:t>اشاره </a:t>
            </a:r>
            <a:r>
              <a:rPr lang="fa-IR" sz="2100" dirty="0">
                <a:cs typeface="B Lotus" panose="00000400000000000000" pitchFamily="2" charset="-78"/>
              </a:rPr>
              <a:t>کرد</a:t>
            </a:r>
            <a:r>
              <a:rPr lang="fa-IR" sz="2100" dirty="0" smtClean="0">
                <a:cs typeface="B Lotus" panose="00000400000000000000" pitchFamily="2" charset="-78"/>
              </a:rPr>
              <a:t>.</a:t>
            </a:r>
            <a:endParaRPr lang="en-US" sz="2100" dirty="0">
              <a:cs typeface="B Lotus" panose="00000400000000000000" pitchFamily="2" charset="-78"/>
            </a:endParaRPr>
          </a:p>
          <a:p>
            <a:pPr algn="justLow" rtl="1"/>
            <a:r>
              <a:rPr lang="fa-IR" sz="2100" dirty="0" smtClean="0">
                <a:cs typeface="B Lotus" panose="00000400000000000000" pitchFamily="2" charset="-78"/>
              </a:rPr>
              <a:t>مجدد تکرار می‌شود در </a:t>
            </a:r>
            <a:r>
              <a:rPr lang="fa-IR" sz="2100" dirty="0">
                <a:cs typeface="B Lotus" panose="00000400000000000000" pitchFamily="2" charset="-78"/>
              </a:rPr>
              <a:t>صورتی که مجبور به استفاده از علائم و یا اصطلاحات انگليسي هستید</a:t>
            </a:r>
            <a:r>
              <a:rPr lang="ar-SA" sz="2100" dirty="0">
                <a:cs typeface="B Lotus" panose="00000400000000000000" pitchFamily="2" charset="-78"/>
              </a:rPr>
              <a:t> اندازه قلم جملات انگلیسی باید </a:t>
            </a:r>
            <a:r>
              <a:rPr lang="fa-IR" sz="2100" dirty="0" smtClean="0">
                <a:cs typeface="B Lotus" panose="00000400000000000000" pitchFamily="2" charset="-78"/>
              </a:rPr>
              <a:t>2</a:t>
            </a:r>
            <a:r>
              <a:rPr lang="ar-SA" sz="2100" dirty="0" smtClean="0">
                <a:cs typeface="B Lotus" panose="00000400000000000000" pitchFamily="2" charset="-78"/>
              </a:rPr>
              <a:t>درجه </a:t>
            </a:r>
            <a:r>
              <a:rPr lang="ar-SA" sz="2100" dirty="0">
                <a:cs typeface="B Lotus" panose="00000400000000000000" pitchFamily="2" charset="-78"/>
              </a:rPr>
              <a:t>کوچک­تر از اندازه قلم­ جملات فارسی مجاورش باشد</a:t>
            </a:r>
            <a:r>
              <a:rPr lang="ar-SA" sz="2100" dirty="0" smtClean="0">
                <a:cs typeface="B Lotus" panose="00000400000000000000" pitchFamily="2" charset="-78"/>
              </a:rPr>
              <a:t>.</a:t>
            </a:r>
            <a:r>
              <a:rPr lang="fa-IR" sz="2100" dirty="0">
                <a:cs typeface="B Lotus" panose="00000400000000000000" pitchFamily="2" charset="-78"/>
              </a:rPr>
              <a:t> </a:t>
            </a:r>
            <a:r>
              <a:rPr lang="fa-IR" sz="2100" dirty="0" smtClean="0">
                <a:cs typeface="B Lotus" panose="00000400000000000000" pitchFamily="2" charset="-78"/>
              </a:rPr>
              <a:t>(</a:t>
            </a:r>
            <a:r>
              <a:rPr lang="fa-IR" sz="2100" dirty="0">
                <a:solidFill>
                  <a:srgbClr val="FF0000"/>
                </a:solidFill>
                <a:cs typeface="B Lotus" panose="00000400000000000000" pitchFamily="2" charset="-78"/>
              </a:rPr>
              <a:t>قلم</a:t>
            </a:r>
            <a:r>
              <a:rPr lang="fa-IR" sz="2800" dirty="0">
                <a:cs typeface="B Lotus" panose="00000400000000000000" pitchFamily="2" charset="-78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Romance</a:t>
            </a:r>
            <a:r>
              <a:rPr lang="fa-IR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100" dirty="0" smtClean="0">
                <a:solidFill>
                  <a:srgbClr val="FF0000"/>
                </a:solidFill>
                <a:cs typeface="B Lotus" panose="00000400000000000000" pitchFamily="2" charset="-78"/>
              </a:rPr>
              <a:t>19</a:t>
            </a:r>
            <a:r>
              <a:rPr lang="fa-IR" sz="2100" dirty="0" smtClean="0">
                <a:cs typeface="B Lotus" panose="00000400000000000000" pitchFamily="2" charset="-78"/>
              </a:rPr>
              <a:t>).</a:t>
            </a:r>
            <a:endParaRPr lang="en-US" sz="2100" dirty="0" smtClean="0">
              <a:cs typeface="B Lotus" panose="00000400000000000000" pitchFamily="2" charset="-78"/>
            </a:endParaRPr>
          </a:p>
          <a:p>
            <a:pPr algn="justLow" rtl="1"/>
            <a:r>
              <a:rPr lang="fa-IR" sz="2400" b="1" dirty="0" smtClean="0">
                <a:cs typeface="B Lotus" panose="00000400000000000000" pitchFamily="2" charset="-78"/>
              </a:rPr>
              <a:t>2.2</a:t>
            </a:r>
            <a:r>
              <a:rPr lang="fa-IR" sz="2400" b="1" dirty="0">
                <a:cs typeface="B Lotus" panose="00000400000000000000" pitchFamily="2" charset="-78"/>
              </a:rPr>
              <a:t>. شکل­ها، جدول­ها و </a:t>
            </a:r>
            <a:r>
              <a:rPr lang="fa-IR" sz="2400" b="1" dirty="0" smtClean="0">
                <a:cs typeface="B Lotus" panose="00000400000000000000" pitchFamily="2" charset="-78"/>
              </a:rPr>
              <a:t>روابط </a:t>
            </a:r>
            <a:r>
              <a:rPr lang="fa-IR" sz="2400" b="1" dirty="0">
                <a:cs typeface="B Lotus" panose="00000400000000000000" pitchFamily="2" charset="-78"/>
              </a:rPr>
              <a:t>(</a:t>
            </a:r>
            <a:r>
              <a:rPr lang="fa-IR" sz="2400" b="1" dirty="0">
                <a:solidFill>
                  <a:srgbClr val="FF0000"/>
                </a:solidFill>
                <a:cs typeface="B Lotus" panose="00000400000000000000" pitchFamily="2" charset="-78"/>
              </a:rPr>
              <a:t>عناوین دوم با قلم بی لوتوس 24بولد</a:t>
            </a:r>
            <a:r>
              <a:rPr lang="fa-IR" sz="2400" b="1" dirty="0" smtClean="0">
                <a:cs typeface="B Lotus" panose="00000400000000000000" pitchFamily="2" charset="-78"/>
              </a:rPr>
              <a:t>)</a:t>
            </a:r>
            <a:endParaRPr lang="en-US" sz="2400" b="1" dirty="0" smtClean="0">
              <a:cs typeface="B Lotus" panose="00000400000000000000" pitchFamily="2" charset="-78"/>
            </a:endParaRPr>
          </a:p>
          <a:p>
            <a:pPr algn="justLow" rtl="1"/>
            <a:r>
              <a:rPr lang="fa-IR" sz="2100" dirty="0">
                <a:cs typeface="B Lotus" panose="00000400000000000000" pitchFamily="2" charset="-78"/>
              </a:rPr>
              <a:t>شکل­ها و جدول­ها نیز با </a:t>
            </a:r>
            <a:r>
              <a:rPr lang="fa-IR" sz="2100" dirty="0" smtClean="0">
                <a:cs typeface="B Lotus" panose="00000400000000000000" pitchFamily="2" charset="-78"/>
              </a:rPr>
              <a:t>ارائه شده در زیر </a:t>
            </a:r>
            <a:r>
              <a:rPr lang="fa-IR" sz="2100" dirty="0">
                <a:cs typeface="B Lotus" panose="00000400000000000000" pitchFamily="2" charset="-78"/>
              </a:rPr>
              <a:t>درج </a:t>
            </a:r>
            <a:r>
              <a:rPr lang="fa-IR" sz="2100" dirty="0" smtClean="0">
                <a:cs typeface="B Lotus" panose="00000400000000000000" pitchFamily="2" charset="-78"/>
              </a:rPr>
              <a:t>می‌شوند </a:t>
            </a:r>
            <a:r>
              <a:rPr lang="fa-IR" sz="2100" dirty="0">
                <a:cs typeface="B Lotus" panose="00000400000000000000" pitchFamily="2" charset="-78"/>
              </a:rPr>
              <a:t>اگر اجزا شکل ها و جدول­ها رنگی باشند بهتر است، اما زمینه آن­ها تاکیداً سفید باشد (زمینه خاکستری و يا رنگی نباشد). کليه شکل­ها و ترسيمات بايد در داخل متن مقاله و بلافاصله پس از اولين طرح در متن قرار گيرند. شکل­ها بايد از کيفيت کافي برخوردار بوده و واضح و شفاف ترسيم گردند. حروف، علائم و عناوين بايد به اندازه­اي انتخاب گردند که خوانا و قابل تفکيک باشند. هر شکل داراي يک شماره ترتيبي مستقل است که حتماً بايد در داخل متن به آن ارجاع شده باشد شکل 1 نمونه شکل این راهنما است. اگر در پایان جمله به شکل ارجاع شده باشد در این حالت در داخل پرانتز اشاره می‌شود (شکل 1).</a:t>
            </a:r>
            <a:endParaRPr lang="en-US" sz="2100" dirty="0">
              <a:cs typeface="B Lotus" panose="00000400000000000000" pitchFamily="2" charset="-78"/>
            </a:endParaRPr>
          </a:p>
          <a:p>
            <a:pPr algn="justLow" rtl="1"/>
            <a:endParaRPr lang="fa-IR" sz="2100" dirty="0" smtClean="0">
              <a:cs typeface="B Lotus" panose="00000400000000000000" pitchFamily="2" charset="-78"/>
            </a:endParaRPr>
          </a:p>
          <a:p>
            <a:pPr algn="justLow" rtl="1"/>
            <a:endParaRPr lang="fa-IR" sz="2100" dirty="0">
              <a:cs typeface="B Lotus" panose="00000400000000000000" pitchFamily="2" charset="-78"/>
            </a:endParaRPr>
          </a:p>
          <a:p>
            <a:pPr algn="justLow" rtl="1"/>
            <a:endParaRPr lang="fa-IR" sz="2100" dirty="0" smtClean="0">
              <a:cs typeface="B Lotus" panose="00000400000000000000" pitchFamily="2" charset="-78"/>
            </a:endParaRPr>
          </a:p>
          <a:p>
            <a:pPr algn="justLow" rtl="1"/>
            <a:endParaRPr lang="fa-IR" sz="2100" dirty="0">
              <a:cs typeface="B Lotus" panose="00000400000000000000" pitchFamily="2" charset="-78"/>
            </a:endParaRPr>
          </a:p>
          <a:p>
            <a:pPr algn="justLow" rtl="1"/>
            <a:endParaRPr lang="fa-IR" sz="2100" dirty="0" smtClean="0">
              <a:cs typeface="B Lotus" panose="00000400000000000000" pitchFamily="2" charset="-78"/>
            </a:endParaRPr>
          </a:p>
          <a:p>
            <a:pPr algn="justLow" rtl="1"/>
            <a:endParaRPr lang="fa-IR" sz="2100" dirty="0">
              <a:cs typeface="B Lotus" panose="00000400000000000000" pitchFamily="2" charset="-78"/>
            </a:endParaRPr>
          </a:p>
          <a:p>
            <a:pPr algn="justLow" rtl="1"/>
            <a:endParaRPr lang="en-US" sz="2100" dirty="0">
              <a:cs typeface="B Lotus" panose="00000400000000000000" pitchFamily="2" charset="-78"/>
            </a:endParaRPr>
          </a:p>
          <a:p>
            <a:pPr algn="justLow" rtl="1"/>
            <a:endParaRPr lang="fa-IR" sz="2400" b="1" dirty="0">
              <a:cs typeface="B Lotus" panose="00000400000000000000" pitchFamily="2" charset="-78"/>
            </a:endParaRPr>
          </a:p>
          <a:p>
            <a:pPr algn="justLow" rtl="1"/>
            <a:r>
              <a:rPr lang="fa-IR" sz="2400" dirty="0"/>
              <a:t> </a:t>
            </a:r>
            <a:endParaRPr lang="fa-IR" sz="2400" dirty="0" smtClean="0"/>
          </a:p>
          <a:p>
            <a:pPr algn="justLow" rtl="1"/>
            <a:endParaRPr lang="fa-IR" sz="2400" dirty="0"/>
          </a:p>
          <a:p>
            <a:pPr algn="justLow" rtl="1"/>
            <a:endParaRPr lang="fa-IR" sz="2400" dirty="0" smtClean="0"/>
          </a:p>
          <a:p>
            <a:pPr algn="justLow" rtl="1"/>
            <a:endParaRPr lang="fa-IR" sz="2400" dirty="0"/>
          </a:p>
          <a:p>
            <a:pPr algn="justLow" rtl="1"/>
            <a:endParaRPr lang="fa-IR" sz="2400" dirty="0" smtClean="0"/>
          </a:p>
          <a:p>
            <a:pPr algn="justLow" rtl="1"/>
            <a:endParaRPr lang="fa-IR" sz="2400" dirty="0"/>
          </a:p>
          <a:p>
            <a:pPr algn="ctr" rtl="1"/>
            <a:r>
              <a:rPr lang="fa-IR" sz="1900" b="1" dirty="0" smtClean="0">
                <a:cs typeface="B Lotus" panose="00000400000000000000" pitchFamily="2" charset="-78"/>
              </a:rPr>
              <a:t>شکل </a:t>
            </a:r>
            <a:r>
              <a:rPr lang="fa-IR" sz="1900" b="1" dirty="0">
                <a:cs typeface="B Lotus" panose="00000400000000000000" pitchFamily="2" charset="-78"/>
              </a:rPr>
              <a:t>(1): نمونه </a:t>
            </a:r>
            <a:r>
              <a:rPr lang="fa-IR" sz="1900" b="1" dirty="0" smtClean="0">
                <a:cs typeface="B Lotus" panose="00000400000000000000" pitchFamily="2" charset="-78"/>
              </a:rPr>
              <a:t>شکل. </a:t>
            </a:r>
            <a:r>
              <a:rPr lang="fa-IR" sz="1900" b="1" dirty="0">
                <a:cs typeface="B Lotus" panose="00000400000000000000" pitchFamily="2" charset="-78"/>
              </a:rPr>
              <a:t>(</a:t>
            </a:r>
            <a:r>
              <a:rPr lang="fa-IR" sz="1900" b="1" dirty="0">
                <a:solidFill>
                  <a:srgbClr val="FF0000"/>
                </a:solidFill>
                <a:cs typeface="B Lotus" panose="00000400000000000000" pitchFamily="2" charset="-78"/>
              </a:rPr>
              <a:t>با قلم بی </a:t>
            </a:r>
            <a:r>
              <a:rPr lang="fa-IR" sz="19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لوتوس19 </a:t>
            </a:r>
            <a:r>
              <a:rPr lang="fa-IR" sz="1900" b="1" dirty="0">
                <a:solidFill>
                  <a:srgbClr val="FF0000"/>
                </a:solidFill>
                <a:cs typeface="B Lotus" panose="00000400000000000000" pitchFamily="2" charset="-78"/>
              </a:rPr>
              <a:t>بولد، وسط چین</a:t>
            </a:r>
            <a:r>
              <a:rPr lang="fa-IR" sz="1900" b="1" dirty="0">
                <a:cs typeface="B Lotus" panose="00000400000000000000" pitchFamily="2" charset="-78"/>
              </a:rPr>
              <a:t>)</a:t>
            </a:r>
          </a:p>
          <a:p>
            <a:pPr algn="ctr" rtl="1"/>
            <a:r>
              <a:rPr lang="fa-IR" sz="1900" b="1" dirty="0">
                <a:solidFill>
                  <a:srgbClr val="FF0000"/>
                </a:solidFill>
                <a:cs typeface="B Lotus" panose="00000400000000000000" pitchFamily="2" charset="-78"/>
              </a:rPr>
              <a:t>در عنوان محورها مانند نمونه، قبل از پرانتز حتما فاصله زده شود.</a:t>
            </a:r>
          </a:p>
          <a:p>
            <a:pPr algn="justLow" rtl="1"/>
            <a:endParaRPr lang="fa-IR" sz="2400" dirty="0" smtClean="0"/>
          </a:p>
          <a:p>
            <a:pPr algn="justLow" rtl="1"/>
            <a:r>
              <a:rPr lang="fa-IR" sz="2100" dirty="0">
                <a:cs typeface="B Lotus" panose="00000400000000000000" pitchFamily="2" charset="-78"/>
              </a:rPr>
              <a:t>کليه جدول­ها بايد در داخل متن </a:t>
            </a:r>
            <a:r>
              <a:rPr lang="fa-IR" sz="2100" dirty="0" smtClean="0">
                <a:cs typeface="B Lotus" panose="00000400000000000000" pitchFamily="2" charset="-78"/>
              </a:rPr>
              <a:t>پوستر و </a:t>
            </a:r>
            <a:r>
              <a:rPr lang="fa-IR" sz="2100" dirty="0">
                <a:cs typeface="B Lotus" panose="00000400000000000000" pitchFamily="2" charset="-78"/>
              </a:rPr>
              <a:t>بلافاصله پس از اولين طرح در متن قرار گيرند. حروف، علائم و عناوين بايد به اندازه­اي انتخاب گردند که خوانا و قابل تفکيک باشند. هر جدول داراي يک شماره ترتيبي مستقل است که حتماً بايد در داخل متن به آن ارجاع شده باشد. به­عنوان نمونه به جدول 1 رجوع فرمائید. اگر در پایان جمله به جدول ارجاع شده باشد در این حالت در داخل پرانتز اشاره می‌شود (جدول 1</a:t>
            </a:r>
            <a:r>
              <a:rPr lang="fa-IR" sz="2100" dirty="0" smtClean="0">
                <a:cs typeface="B Lotus" panose="00000400000000000000" pitchFamily="2" charset="-78"/>
              </a:rPr>
              <a:t>).</a:t>
            </a:r>
            <a:endParaRPr lang="en-US" sz="2100" dirty="0">
              <a:cs typeface="B Lotus" panose="00000400000000000000" pitchFamily="2" charset="-78"/>
            </a:endParaRPr>
          </a:p>
          <a:p>
            <a:pPr algn="justLow" rtl="1"/>
            <a:endParaRPr lang="en-US" sz="2400" dirty="0"/>
          </a:p>
          <a:p>
            <a:pPr algn="ctr" rtl="1"/>
            <a:r>
              <a:rPr lang="fa-IR" sz="1900" b="1" dirty="0">
                <a:cs typeface="B Lotus" panose="00000400000000000000" pitchFamily="2" charset="-78"/>
              </a:rPr>
              <a:t>جدول (1): نمونه جدول برای مجله سنجش و ایمنی پرتو. </a:t>
            </a:r>
            <a:endParaRPr lang="fa-IR" sz="1900" b="1" dirty="0" smtClean="0">
              <a:cs typeface="B Lotus" panose="00000400000000000000" pitchFamily="2" charset="-78"/>
            </a:endParaRPr>
          </a:p>
          <a:p>
            <a:pPr algn="ctr" rtl="1"/>
            <a:r>
              <a:rPr lang="fa-IR" sz="1900" b="1" dirty="0" smtClean="0">
                <a:cs typeface="B Lotus" panose="00000400000000000000" pitchFamily="2" charset="-78"/>
              </a:rPr>
              <a:t>(</a:t>
            </a:r>
            <a:r>
              <a:rPr lang="fa-IR" sz="1900" b="1" dirty="0">
                <a:solidFill>
                  <a:srgbClr val="FF0000"/>
                </a:solidFill>
                <a:cs typeface="B Lotus" panose="00000400000000000000" pitchFamily="2" charset="-78"/>
              </a:rPr>
              <a:t>با قلم بی </a:t>
            </a:r>
            <a:r>
              <a:rPr lang="fa-IR" sz="19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لوتوس19 </a:t>
            </a:r>
            <a:r>
              <a:rPr lang="fa-IR" sz="1900" b="1" dirty="0">
                <a:solidFill>
                  <a:srgbClr val="FF0000"/>
                </a:solidFill>
                <a:cs typeface="B Lotus" panose="00000400000000000000" pitchFamily="2" charset="-78"/>
              </a:rPr>
              <a:t>بولد، وسط چین</a:t>
            </a:r>
            <a:r>
              <a:rPr lang="fa-IR" sz="1900" b="1" dirty="0">
                <a:cs typeface="B Lotus" panose="00000400000000000000" pitchFamily="2" charset="-78"/>
              </a:rPr>
              <a:t>) دقت اعداد جدول باید یکسان باشد</a:t>
            </a:r>
            <a:r>
              <a:rPr lang="fa-IR" sz="2100" dirty="0" smtClean="0">
                <a:cs typeface="B Lotus" panose="00000400000000000000" pitchFamily="2" charset="-78"/>
              </a:rPr>
              <a:t>.</a:t>
            </a:r>
          </a:p>
          <a:p>
            <a:pPr algn="r" rtl="1"/>
            <a:endParaRPr lang="fa-IR" sz="2400" dirty="0" smtClean="0">
              <a:cs typeface="B Lotus" panose="00000400000000000000" pitchFamily="2" charset="-78"/>
            </a:endParaRPr>
          </a:p>
          <a:p>
            <a:pPr algn="r" rtl="1"/>
            <a:endParaRPr lang="fa-IR" sz="2400" dirty="0">
              <a:cs typeface="B Lotus" panose="00000400000000000000" pitchFamily="2" charset="-78"/>
            </a:endParaRPr>
          </a:p>
          <a:p>
            <a:pPr algn="r" rtl="1"/>
            <a:endParaRPr lang="fa-IR" sz="2400" dirty="0" smtClean="0">
              <a:cs typeface="B Lotus" panose="00000400000000000000" pitchFamily="2" charset="-78"/>
            </a:endParaRPr>
          </a:p>
          <a:p>
            <a:pPr algn="r" rtl="1"/>
            <a:endParaRPr lang="fa-IR" sz="2400" dirty="0">
              <a:cs typeface="B Lotus" panose="00000400000000000000" pitchFamily="2" charset="-78"/>
            </a:endParaRPr>
          </a:p>
          <a:p>
            <a:pPr algn="r" rtl="1"/>
            <a:endParaRPr lang="fa-IR" sz="2400" dirty="0" smtClean="0">
              <a:cs typeface="B Lotus" panose="00000400000000000000" pitchFamily="2" charset="-78"/>
            </a:endParaRPr>
          </a:p>
          <a:p>
            <a:pPr algn="r" rtl="1"/>
            <a:endParaRPr lang="fa-IR" sz="2400" dirty="0">
              <a:cs typeface="B Lotus" panose="00000400000000000000" pitchFamily="2" charset="-78"/>
            </a:endParaRPr>
          </a:p>
          <a:p>
            <a:pPr algn="r" rtl="1"/>
            <a:endParaRPr lang="fa-IR" sz="2400" dirty="0" smtClean="0">
              <a:cs typeface="B Lotus" panose="00000400000000000000" pitchFamily="2" charset="-78"/>
            </a:endParaRPr>
          </a:p>
          <a:p>
            <a:pPr algn="r" rtl="1"/>
            <a:r>
              <a:rPr lang="fa-IR" sz="2400" dirty="0">
                <a:cs typeface="B Lotus" panose="00000400000000000000" pitchFamily="2" charset="-78"/>
              </a:rPr>
              <a:t>.</a:t>
            </a:r>
            <a:endParaRPr lang="en-US" sz="2400" dirty="0">
              <a:cs typeface="B Lotus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6194" y="8626407"/>
            <a:ext cx="11193407" cy="2336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600" b="1" dirty="0" smtClean="0">
                <a:cs typeface="B Lotus" panose="00000400000000000000" pitchFamily="2" charset="-78"/>
              </a:rPr>
              <a:t>2. مواد و روش(</a:t>
            </a:r>
            <a:r>
              <a:rPr lang="fa-IR" sz="2600" b="1" dirty="0">
                <a:solidFill>
                  <a:srgbClr val="FF0000"/>
                </a:solidFill>
                <a:cs typeface="B Lotus" panose="00000400000000000000" pitchFamily="2" charset="-78"/>
              </a:rPr>
              <a:t>عناوین اصلی مقاله با قلم بی لوتوس 26 </a:t>
            </a:r>
            <a:r>
              <a:rPr lang="fa-IR" sz="26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بولد</a:t>
            </a:r>
            <a:r>
              <a:rPr lang="fa-IR" sz="2600" b="1" dirty="0" smtClean="0">
                <a:cs typeface="B Lotus" panose="00000400000000000000" pitchFamily="2" charset="-78"/>
              </a:rPr>
              <a:t>)</a:t>
            </a:r>
          </a:p>
          <a:p>
            <a:pPr algn="r" rtl="1"/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</a:t>
            </a:r>
            <a:r>
              <a:rPr lang="fa-IR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در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این بخش مواد  و روش توضیح داده شود. در این بخش مواد  و روش توضیح داده شود. در این بخش مواد  و روش توضیح داده شود. در این بخش مواد  و روش توضیح داده شود. در این بخش مواد  و روش توضیح داده شود. </a:t>
            </a:r>
            <a:r>
              <a:rPr lang="fa-IR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در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این بخش مواد  و روش توضیح داده شود</a:t>
            </a:r>
            <a:r>
              <a:rPr lang="fa-IR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. 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(</a:t>
            </a:r>
            <a:r>
              <a:rPr lang="ar-SA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قلم بی لوتوس</a:t>
            </a:r>
            <a:r>
              <a:rPr lang="fa-IR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21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)</a:t>
            </a:r>
            <a:endParaRPr lang="en-US" sz="21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endParaRPr lang="fa-IR" sz="21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r>
              <a:rPr lang="fa-IR" sz="2600" b="1" dirty="0" smtClean="0">
                <a:cs typeface="B Lotus" panose="00000400000000000000" pitchFamily="2" charset="-78"/>
              </a:rPr>
              <a:t>3 .نتایج و بحث (</a:t>
            </a:r>
            <a:r>
              <a:rPr lang="fa-IR" sz="2600" b="1" dirty="0">
                <a:solidFill>
                  <a:srgbClr val="FF0000"/>
                </a:solidFill>
                <a:cs typeface="B Lotus" panose="00000400000000000000" pitchFamily="2" charset="-78"/>
              </a:rPr>
              <a:t>عناوین اصلی مقاله با قلم بی لوتوس 26 </a:t>
            </a:r>
            <a:r>
              <a:rPr lang="fa-IR" sz="26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بولد</a:t>
            </a:r>
            <a:r>
              <a:rPr lang="fa-IR" sz="2600" b="1" dirty="0" smtClean="0">
                <a:cs typeface="B Lotus" panose="00000400000000000000" pitchFamily="2" charset="-78"/>
              </a:rPr>
              <a:t>)</a:t>
            </a:r>
          </a:p>
          <a:p>
            <a:pPr algn="r" rtl="1"/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در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در این بخش  نتایج در قالب  شکل، نمودار، جدول و ... آورده شود.</a:t>
            </a:r>
            <a:r>
              <a:rPr lang="ar-SA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(</a:t>
            </a:r>
            <a:r>
              <a:rPr lang="ar-SA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قلم </a:t>
            </a:r>
            <a:r>
              <a:rPr lang="ar-SA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بی لوتوس</a:t>
            </a:r>
            <a:r>
              <a:rPr lang="fa-IR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21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)</a:t>
            </a:r>
            <a:endParaRPr lang="en-US" sz="21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endParaRPr lang="fa-IR" sz="21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r>
              <a:rPr lang="fa-IR" sz="2600" b="1" dirty="0" smtClean="0">
                <a:cs typeface="B Lotus" panose="00000400000000000000" pitchFamily="2" charset="-78"/>
              </a:rPr>
              <a:t>4. نتیجه­گیری (</a:t>
            </a:r>
            <a:r>
              <a:rPr lang="fa-IR" sz="2600" b="1" dirty="0">
                <a:solidFill>
                  <a:srgbClr val="FF0000"/>
                </a:solidFill>
                <a:cs typeface="B Lotus" panose="00000400000000000000" pitchFamily="2" charset="-78"/>
              </a:rPr>
              <a:t>عناوین اصلی مقاله با قلم بی لوتوس 26 </a:t>
            </a:r>
            <a:r>
              <a:rPr lang="fa-IR" sz="26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بولد</a:t>
            </a:r>
            <a:r>
              <a:rPr lang="fa-IR" sz="2600" b="1" dirty="0" smtClean="0">
                <a:cs typeface="B Lotus" panose="00000400000000000000" pitchFamily="2" charset="-78"/>
              </a:rPr>
              <a:t>)</a:t>
            </a:r>
            <a:endParaRPr lang="en-US" sz="2600" b="1" dirty="0">
              <a:cs typeface="B Lotus" panose="00000400000000000000" pitchFamily="2" charset="-78"/>
            </a:endParaRPr>
          </a:p>
          <a:p>
            <a:pPr algn="r" rtl="1"/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هر مقاله بايد با ارائه توضيحات مشخص، به جمع­بندي نتايج تحقيق ارائه شده در بخش نتيجه­گيري بپردازد.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هر مقاله بايد با ارائه توضيحات مشخص، به جمع­بندي نتايج تحقيق ارائه شده در بخش نتيجه­گيري بپردازد.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هر مقاله بايد با ارائه توضيحات مشخص، به جمع­بندي نتايج تحقيق ارائه شده در بخش نتيجه­گيري بپردازد.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هر مقاله بايد با ارائه توضيحات مشخص، به جمع­بندي نتايج تحقيق ارائه شده در بخش نتيجه­گيري بپردازد.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هر مقاله بايد با ارائه توضيحات مشخص، به جمع­بندي نتايج تحقيق ارائه شده در بخش نتيجه­گيري بپردازد.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هر مقاله بايد با ارائه توضيحات مشخص، به جمع­بندي نتايج تحقيق ارائه شده در بخش نتيجه­گيري بپردازد.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هر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مقاله بايد با ارائه توضيحات مشخص، به جمع­بندي نتايج تحقيق ارائه شده در بخش نتيجه­گيري بپردازد</a:t>
            </a:r>
            <a:r>
              <a:rPr lang="fa-IR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.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(</a:t>
            </a:r>
            <a:r>
              <a:rPr lang="ar-SA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قلم بی لوتوس</a:t>
            </a:r>
            <a:r>
              <a:rPr lang="fa-IR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21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)</a:t>
            </a:r>
            <a:endParaRPr lang="en-US" sz="21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endParaRPr lang="en-US" sz="21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r>
              <a:rPr lang="fa-IR" sz="2600" b="1" dirty="0" smtClean="0">
                <a:cs typeface="B Lotus" panose="00000400000000000000" pitchFamily="2" charset="-78"/>
              </a:rPr>
              <a:t>5. </a:t>
            </a:r>
            <a:r>
              <a:rPr lang="fa-IR" sz="2600" b="1" dirty="0">
                <a:cs typeface="B Lotus" panose="00000400000000000000" pitchFamily="2" charset="-78"/>
              </a:rPr>
              <a:t>تشکر و </a:t>
            </a:r>
            <a:r>
              <a:rPr lang="fa-IR" sz="2600" b="1" dirty="0" smtClean="0">
                <a:cs typeface="B Lotus" panose="00000400000000000000" pitchFamily="2" charset="-78"/>
              </a:rPr>
              <a:t>قدردانی (</a:t>
            </a:r>
            <a:r>
              <a:rPr lang="fa-IR" sz="26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اختیاری:</a:t>
            </a:r>
            <a:r>
              <a:rPr lang="fa-IR" sz="2600" b="1" dirty="0">
                <a:solidFill>
                  <a:srgbClr val="FF0000"/>
                </a:solidFill>
                <a:cs typeface="B Lotus" panose="00000400000000000000" pitchFamily="2" charset="-78"/>
              </a:rPr>
              <a:t> عناوین اصلی مقاله با قلم بی لوتوس 26 </a:t>
            </a:r>
            <a:r>
              <a:rPr lang="fa-IR" sz="26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بولد</a:t>
            </a:r>
            <a:r>
              <a:rPr lang="fa-IR" sz="2600" b="1" dirty="0" smtClean="0">
                <a:cs typeface="B Lotus" panose="00000400000000000000" pitchFamily="2" charset="-78"/>
              </a:rPr>
              <a:t>)</a:t>
            </a:r>
            <a:endParaRPr lang="en-US" sz="2600" b="1" dirty="0">
              <a:cs typeface="B Lotus" panose="00000400000000000000" pitchFamily="2" charset="-78"/>
            </a:endParaRPr>
          </a:p>
          <a:p>
            <a:pPr algn="r" rtl="1"/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نویسندگان محترم لازم است در این بخش از کلیه اشخاص حقیقی یا حقوقی حامی یا تأمین کننده پژوهش (در صورت وجود) قدردانی نمایند</a:t>
            </a:r>
            <a:r>
              <a:rPr lang="en-US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.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نویسندگان محترم لازم است در این بخش از کلیه اشخاص حقیقی یا حقوقی حامی یا تأمین کننده پژوهش (در صورت وجود) قدردانی نمایند</a:t>
            </a:r>
            <a:r>
              <a:rPr lang="en-US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.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نویسندگان </a:t>
            </a:r>
            <a:r>
              <a:rPr lang="fa-IR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محترم لازم است در این بخش از کلیه اشخاص حقیقی یا حقوقی حامی یا تأمین کننده پژوهش (در صورت وجود) قدردانی نمایند</a:t>
            </a:r>
            <a:r>
              <a:rPr lang="en-US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.</a:t>
            </a:r>
            <a:r>
              <a:rPr lang="fa-IR" sz="21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(</a:t>
            </a:r>
            <a:r>
              <a:rPr lang="ar-SA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قلم بی لوتوس</a:t>
            </a:r>
            <a:r>
              <a:rPr lang="fa-IR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21</a:t>
            </a:r>
            <a:r>
              <a:rPr lang="ar-SA" sz="2100" dirty="0">
                <a:latin typeface="Times New Roman" panose="02020603050405020304" pitchFamily="18" charset="0"/>
                <a:cs typeface="B Lotus" panose="00000400000000000000" pitchFamily="2" charset="-78"/>
              </a:rPr>
              <a:t>)</a:t>
            </a:r>
            <a:endParaRPr lang="en-US" sz="21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justLow" rtl="1"/>
            <a:endParaRPr lang="en-US" sz="2600" b="1" dirty="0" smtClean="0">
              <a:cs typeface="B Lotus" panose="00000400000000000000" pitchFamily="2" charset="-78"/>
            </a:endParaRPr>
          </a:p>
          <a:p>
            <a:pPr algn="justLow" rtl="1"/>
            <a:r>
              <a:rPr lang="fa-IR" sz="2600" b="1" dirty="0" smtClean="0">
                <a:cs typeface="B Lotus" panose="00000400000000000000" pitchFamily="2" charset="-78"/>
              </a:rPr>
              <a:t>5 </a:t>
            </a:r>
            <a:r>
              <a:rPr lang="ar-SA" sz="2600" b="1" dirty="0">
                <a:cs typeface="B Lotus" panose="00000400000000000000" pitchFamily="2" charset="-78"/>
              </a:rPr>
              <a:t>. </a:t>
            </a:r>
            <a:r>
              <a:rPr lang="ar-SA" sz="2600" b="1" dirty="0" smtClean="0">
                <a:cs typeface="B Lotus" panose="00000400000000000000" pitchFamily="2" charset="-78"/>
              </a:rPr>
              <a:t>مراجع</a:t>
            </a:r>
            <a:r>
              <a:rPr lang="fa-IR" sz="2600" b="1" dirty="0" smtClean="0">
                <a:cs typeface="B Lotus" panose="00000400000000000000" pitchFamily="2" charset="-78"/>
              </a:rPr>
              <a:t> </a:t>
            </a:r>
            <a:r>
              <a:rPr lang="fa-IR" sz="2600" b="1" dirty="0">
                <a:cs typeface="B Lotus" panose="00000400000000000000" pitchFamily="2" charset="-78"/>
              </a:rPr>
              <a:t>(</a:t>
            </a:r>
            <a:r>
              <a:rPr lang="fa-IR" sz="2600" b="1" dirty="0">
                <a:solidFill>
                  <a:srgbClr val="FF0000"/>
                </a:solidFill>
                <a:cs typeface="B Lotus" panose="00000400000000000000" pitchFamily="2" charset="-78"/>
              </a:rPr>
              <a:t>عناوین اصلی مقاله با قلم بی لوتوس 26 </a:t>
            </a:r>
            <a:r>
              <a:rPr lang="fa-IR" sz="26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بولد</a:t>
            </a:r>
            <a:r>
              <a:rPr lang="fa-IR" sz="2600" b="1" dirty="0" smtClean="0">
                <a:cs typeface="B Lotus" panose="00000400000000000000" pitchFamily="2" charset="-78"/>
              </a:rPr>
              <a:t>)</a:t>
            </a:r>
            <a:endParaRPr lang="en-US" sz="2600" dirty="0">
              <a:cs typeface="B Lotus" panose="00000400000000000000" pitchFamily="2" charset="-78"/>
            </a:endParaRPr>
          </a:p>
          <a:p>
            <a:pPr algn="justLow" rtl="1"/>
            <a:r>
              <a:rPr lang="ar-SA" sz="2100" dirty="0" smtClean="0">
                <a:cs typeface="B Lotus" panose="00000400000000000000" pitchFamily="2" charset="-78"/>
              </a:rPr>
              <a:t>1- </a:t>
            </a:r>
            <a:r>
              <a:rPr lang="ar-SA" sz="2100" dirty="0">
                <a:cs typeface="B Lotus" panose="00000400000000000000" pitchFamily="2" charset="-78"/>
              </a:rPr>
              <a:t>مراجع </a:t>
            </a:r>
            <a:r>
              <a:rPr lang="fa-IR" sz="2100" dirty="0">
                <a:cs typeface="B Lotus" panose="00000400000000000000" pitchFamily="2" charset="-78"/>
              </a:rPr>
              <a:t>باید به صورت درون متنی و همچنین در </a:t>
            </a:r>
            <a:r>
              <a:rPr lang="fa-IR" sz="2100" dirty="0" smtClean="0">
                <a:cs typeface="B Lotus" panose="00000400000000000000" pitchFamily="2" charset="-78"/>
              </a:rPr>
              <a:t>پایان پوستر</a:t>
            </a:r>
            <a:r>
              <a:rPr lang="ar-SA" sz="2100" dirty="0" smtClean="0">
                <a:cs typeface="B Lotus" panose="00000400000000000000" pitchFamily="2" charset="-78"/>
              </a:rPr>
              <a:t> </a:t>
            </a:r>
            <a:r>
              <a:rPr lang="fa-IR" sz="2100" dirty="0">
                <a:cs typeface="B Lotus" panose="00000400000000000000" pitchFamily="2" charset="-78"/>
              </a:rPr>
              <a:t>ذکر شود. </a:t>
            </a:r>
            <a:endParaRPr lang="en-US" sz="2100" dirty="0">
              <a:cs typeface="B Lotus" panose="00000400000000000000" pitchFamily="2" charset="-78"/>
            </a:endParaRPr>
          </a:p>
          <a:p>
            <a:pPr algn="justLow" rtl="1"/>
            <a:r>
              <a:rPr lang="ar-SA" sz="2100" dirty="0">
                <a:cs typeface="B Lotus" panose="00000400000000000000" pitchFamily="2" charset="-78"/>
              </a:rPr>
              <a:t>2- </a:t>
            </a:r>
            <a:r>
              <a:rPr lang="fa-IR" sz="2100" dirty="0">
                <a:cs typeface="B Lotus" panose="00000400000000000000" pitchFamily="2" charset="-78"/>
              </a:rPr>
              <a:t>تمام منابع فارسي و انگلیسی مورد استفاده در داخل متن بايد به لاتین نوشته شود در مورد برگردان منابع فارسی سال­هاي شمسي به ميلادي تبديل و در برگردان اسامي افراد به لاتین اطمينان حاصل شود که املاء آن­ها و سال انتشار درست باشد. </a:t>
            </a:r>
            <a:endParaRPr lang="en-US" sz="2100" dirty="0">
              <a:cs typeface="B Lotus" panose="00000400000000000000" pitchFamily="2" charset="-78"/>
            </a:endParaRPr>
          </a:p>
          <a:p>
            <a:pPr algn="justLow" rtl="1"/>
            <a:r>
              <a:rPr lang="fa-IR" sz="2100" dirty="0">
                <a:cs typeface="B Lotus" panose="00000400000000000000" pitchFamily="2" charset="-78"/>
              </a:rPr>
              <a:t>3- قلم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en-US" sz="1900" dirty="0">
                <a:solidFill>
                  <a:srgbClr val="FF0000"/>
                </a:solidFill>
                <a:cs typeface="B Lotus" panose="00000400000000000000" pitchFamily="2" charset="-78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1900" dirty="0">
                <a:solidFill>
                  <a:srgbClr val="FF0000"/>
                </a:solidFill>
                <a:cs typeface="B Lotus" panose="00000400000000000000" pitchFamily="2" charset="-78"/>
              </a:rPr>
              <a:t> </a:t>
            </a:r>
            <a:r>
              <a:rPr lang="en-US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Romance</a:t>
            </a:r>
            <a:r>
              <a:rPr lang="fa-IR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100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شماره</a:t>
            </a:r>
            <a:r>
              <a:rPr lang="fa-IR" sz="1900" dirty="0" smtClean="0">
                <a:solidFill>
                  <a:srgbClr val="FF0000"/>
                </a:solidFill>
                <a:cs typeface="B Lotus" panose="00000400000000000000" pitchFamily="2" charset="-78"/>
              </a:rPr>
              <a:t> </a:t>
            </a:r>
            <a:r>
              <a:rPr lang="fa-IR" sz="2100" dirty="0" smtClean="0">
                <a:solidFill>
                  <a:srgbClr val="FF0000"/>
                </a:solidFill>
                <a:cs typeface="B Lotus" panose="00000400000000000000" pitchFamily="2" charset="-78"/>
              </a:rPr>
              <a:t>19</a:t>
            </a:r>
            <a:r>
              <a:rPr lang="fa-IR" sz="2100" dirty="0" smtClean="0">
                <a:cs typeface="B Lotus" panose="00000400000000000000" pitchFamily="2" charset="-78"/>
              </a:rPr>
              <a:t> و </a:t>
            </a:r>
            <a:r>
              <a:rPr lang="fa-IR" sz="2100" dirty="0">
                <a:cs typeface="B Lotus" panose="00000400000000000000" pitchFamily="2" charset="-78"/>
              </a:rPr>
              <a:t>با فاصله سطرهای </a:t>
            </a:r>
            <a:r>
              <a:rPr lang="fa-IR" sz="2100" dirty="0" smtClean="0">
                <a:cs typeface="B Lotus" panose="00000400000000000000" pitchFamily="2" charset="-78"/>
              </a:rPr>
              <a:t>1یا حتی کمتر و  </a:t>
            </a:r>
            <a:r>
              <a:rPr lang="ar-SA" sz="2100" dirty="0">
                <a:cs typeface="B Lotus" panose="00000400000000000000" pitchFamily="2" charset="-78"/>
              </a:rPr>
              <a:t>به­صورت </a:t>
            </a:r>
            <a:r>
              <a:rPr lang="en-US" sz="1900" dirty="0">
                <a:latin typeface="Times New Roman" panose="02020603050405020304" pitchFamily="18" charset="0"/>
                <a:cs typeface="B Lotus" panose="00000400000000000000" pitchFamily="2" charset="-78"/>
              </a:rPr>
              <a:t>Justify</a:t>
            </a:r>
            <a:r>
              <a:rPr lang="en-US" sz="2100" dirty="0">
                <a:cs typeface="B Lotus" panose="00000400000000000000" pitchFamily="2" charset="-78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B Lotus" panose="00000400000000000000" pitchFamily="2" charset="-78"/>
              </a:rPr>
              <a:t>Low</a:t>
            </a:r>
            <a:r>
              <a:rPr lang="ar-SA" sz="2100" dirty="0">
                <a:cs typeface="B Lotus" panose="00000400000000000000" pitchFamily="2" charset="-78"/>
              </a:rPr>
              <a:t> طبق فرمت زیر </a:t>
            </a:r>
            <a:r>
              <a:rPr lang="fa-IR" sz="2100" dirty="0">
                <a:cs typeface="B Lotus" panose="00000400000000000000" pitchFamily="2" charset="-78"/>
              </a:rPr>
              <a:t>نوشته ‌شوند. شماره مرجع داخل کروشه و با ایجاد بیرون­زدگی مناسب در پاراگراف نوشته ­شوند. و تاکیداً شماره­ها از طرف چپ به راست باشند.</a:t>
            </a:r>
            <a:endParaRPr lang="en-US" sz="2100" dirty="0">
              <a:cs typeface="B Lotus" panose="00000400000000000000" pitchFamily="2" charset="-78"/>
            </a:endParaRPr>
          </a:p>
          <a:p>
            <a:pPr algn="justLow" rtl="1"/>
            <a:r>
              <a:rPr lang="fa-IR" sz="2100" dirty="0" smtClean="0">
                <a:cs typeface="B Lotus" panose="00000400000000000000" pitchFamily="2" charset="-78"/>
              </a:rPr>
              <a:t>4</a:t>
            </a:r>
            <a:r>
              <a:rPr lang="ar-SA" sz="2100" dirty="0" smtClean="0">
                <a:cs typeface="B Lotus" panose="00000400000000000000" pitchFamily="2" charset="-78"/>
              </a:rPr>
              <a:t>- </a:t>
            </a:r>
            <a:r>
              <a:rPr lang="ar-SA" sz="2100" dirty="0">
                <a:cs typeface="B Lotus" panose="00000400000000000000" pitchFamily="2" charset="-78"/>
              </a:rPr>
              <a:t>تمام مراجع حتماً بايد در </a:t>
            </a:r>
            <a:r>
              <a:rPr lang="ar-SA" sz="2100" dirty="0" smtClean="0">
                <a:cs typeface="B Lotus" panose="00000400000000000000" pitchFamily="2" charset="-78"/>
              </a:rPr>
              <a:t>متن، </a:t>
            </a:r>
            <a:r>
              <a:rPr lang="ar-SA" sz="2100" dirty="0">
                <a:cs typeface="B Lotus" panose="00000400000000000000" pitchFamily="2" charset="-78"/>
              </a:rPr>
              <a:t>مورد ارجاع واقع شده باشند.</a:t>
            </a:r>
            <a:endParaRPr lang="en-US" sz="2100" dirty="0">
              <a:cs typeface="B Lotus" panose="00000400000000000000" pitchFamily="2" charset="-78"/>
            </a:endParaRPr>
          </a:p>
          <a:p>
            <a:pPr algn="justLow" rtl="1"/>
            <a:r>
              <a:rPr lang="fa-IR" sz="2100" dirty="0" smtClean="0">
                <a:cs typeface="B Lotus" panose="00000400000000000000" pitchFamily="2" charset="-78"/>
              </a:rPr>
              <a:t>5</a:t>
            </a:r>
            <a:r>
              <a:rPr lang="ar-SA" sz="2100" dirty="0" smtClean="0">
                <a:cs typeface="B Lotus" panose="00000400000000000000" pitchFamily="2" charset="-78"/>
              </a:rPr>
              <a:t>- </a:t>
            </a:r>
            <a:r>
              <a:rPr lang="ar-SA" sz="2100" dirty="0">
                <a:cs typeface="B Lotus" panose="00000400000000000000" pitchFamily="2" charset="-78"/>
              </a:rPr>
              <a:t>در کلیه منابع ابتدا نام خانوادگی و سپس حرف اول نام نویسندگان آورده شود. جداسازی قسمت­های مختلف هر مرجع مطابق الگوهای زیر باشد</a:t>
            </a:r>
            <a:r>
              <a:rPr lang="ar-SA" sz="2100" dirty="0" smtClean="0">
                <a:cs typeface="B Lotus" panose="00000400000000000000" pitchFamily="2" charset="-78"/>
              </a:rPr>
              <a:t>:</a:t>
            </a:r>
            <a:endParaRPr lang="fa-IR" sz="2100" dirty="0" smtClean="0">
              <a:cs typeface="B Lotus" panose="00000400000000000000" pitchFamily="2" charset="-78"/>
            </a:endParaRPr>
          </a:p>
          <a:p>
            <a:pPr rt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F. J.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Martínez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González-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Vidosa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Hospitaler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Yepes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Heuristic optimization of RC bridge piers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rectangular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hollow sections.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 (5-6) (2010)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375-386</a:t>
            </a:r>
            <a:endParaRPr lang="fa-I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R.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Ghazavi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Soil degradation and desertification in an arid environment affected by a salt diaper.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9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Conf. ESSC,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3] J.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Poesen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Vandekerckhove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Nachtergaele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Oostwoud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Wijdenes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Verstraeten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Wesemael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Gully erosion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dryland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environments. In: L. J. Bull, M. J.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Kirkby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Dryland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Rivers: Hydrology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Geomorphology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Semi-Arid Channels. Wiley,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Chichester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UK (2002) pp. 229-262. </a:t>
            </a: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4] G. Das.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Hydrology and Soil Conservation Engineering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Prentice Hall, New Delhi, India, 2002.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5] G. R.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Mettam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B. Adams. How to prepare an electronic version of your article, in: B. S. Jones, R. Z.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Smith (Eds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Electronic Age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 Pub. Inc., New York (2009) pp. 281–304. </a:t>
            </a: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6] S.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Heydarnezhad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The Halo-Phytoremediation Potential of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Seidlitza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Rosmarinus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on 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 Contaminated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M. Sc. thesis, University of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Kashan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 128 pp. </a:t>
            </a: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7] R. Mathieu, H. M. Richards, S. J. Brooks, W. Stewart, M.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Sbih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Relationships between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Radarsat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moisture in soil</a:t>
            </a:r>
            <a:r>
              <a:rPr lang="ar-S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Int. J. Remote Sensing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(2) (2004) 65-81. Available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at: </a:t>
            </a:r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://www.informaworld.com/contentUaV.24-2</a:t>
            </a:r>
            <a:r>
              <a:rPr lang="ar-SA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ar-SA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article9.htm (visited 5 September 2010)</a:t>
            </a:r>
            <a:r>
              <a:rPr lang="ar-SA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451" y="21054569"/>
            <a:ext cx="2624022" cy="4270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9854" y="28763347"/>
            <a:ext cx="5270740" cy="208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40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949</TotalTime>
  <Words>1941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Times New Roman</vt:lpstr>
      <vt:lpstr>Arial</vt:lpstr>
      <vt:lpstr>Century Gothic</vt:lpstr>
      <vt:lpstr>Calibri</vt:lpstr>
      <vt:lpstr>Tahoma</vt:lpstr>
      <vt:lpstr>B Lotus</vt:lpstr>
      <vt:lpstr>Wingdings 3</vt:lpstr>
      <vt:lpstr>Wisp</vt:lpstr>
      <vt:lpstr>PowerPoint Presentation</vt:lpstr>
    </vt:vector>
  </TitlesOfParts>
  <Company>Surena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Pouneh Aghlmand</dc:creator>
  <cp:lastModifiedBy>asus</cp:lastModifiedBy>
  <cp:revision>108</cp:revision>
  <dcterms:created xsi:type="dcterms:W3CDTF">2016-02-01T13:19:22Z</dcterms:created>
  <dcterms:modified xsi:type="dcterms:W3CDTF">2024-12-30T19:44:41Z</dcterms:modified>
</cp:coreProperties>
</file>